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8" r:id="rId1"/>
  </p:sldMasterIdLst>
  <p:notesMasterIdLst>
    <p:notesMasterId r:id="rId37"/>
  </p:notesMasterIdLst>
  <p:sldIdLst>
    <p:sldId id="256" r:id="rId2"/>
    <p:sldId id="298" r:id="rId3"/>
    <p:sldId id="300" r:id="rId4"/>
    <p:sldId id="262" r:id="rId5"/>
    <p:sldId id="352" r:id="rId6"/>
    <p:sldId id="365" r:id="rId7"/>
    <p:sldId id="304" r:id="rId8"/>
    <p:sldId id="364" r:id="rId9"/>
    <p:sldId id="305" r:id="rId10"/>
    <p:sldId id="337" r:id="rId11"/>
    <p:sldId id="347" r:id="rId12"/>
    <p:sldId id="284" r:id="rId13"/>
    <p:sldId id="307" r:id="rId14"/>
    <p:sldId id="350" r:id="rId15"/>
    <p:sldId id="311" r:id="rId16"/>
    <p:sldId id="309" r:id="rId17"/>
    <p:sldId id="355" r:id="rId18"/>
    <p:sldId id="301" r:id="rId19"/>
    <p:sldId id="313" r:id="rId20"/>
    <p:sldId id="316" r:id="rId21"/>
    <p:sldId id="354" r:id="rId22"/>
    <p:sldId id="344" r:id="rId23"/>
    <p:sldId id="341" r:id="rId24"/>
    <p:sldId id="342" r:id="rId25"/>
    <p:sldId id="367" r:id="rId26"/>
    <p:sldId id="366" r:id="rId27"/>
    <p:sldId id="345" r:id="rId28"/>
    <p:sldId id="346" r:id="rId29"/>
    <p:sldId id="361" r:id="rId30"/>
    <p:sldId id="356" r:id="rId31"/>
    <p:sldId id="358" r:id="rId32"/>
    <p:sldId id="338" r:id="rId33"/>
    <p:sldId id="312" r:id="rId34"/>
    <p:sldId id="357" r:id="rId35"/>
    <p:sldId id="368" r:id="rId36"/>
  </p:sldIdLst>
  <p:sldSz cx="9144000" cy="5143500" type="screen16x9"/>
  <p:notesSz cx="6858000" cy="9144000"/>
  <p:embeddedFontLst>
    <p:embeddedFont>
      <p:font typeface="Arial Narrow" panose="020B0606020202030204" pitchFamily="34" charset="0"/>
      <p:regular r:id="rId38"/>
      <p:bold r:id="rId39"/>
      <p:italic r:id="rId40"/>
      <p:boldItalic r:id="rId41"/>
    </p:embeddedFont>
    <p:embeddedFont>
      <p:font typeface="Helvetica" panose="020B0604020202020204" pitchFamily="34" charset="0"/>
      <p:regular r:id="rId42"/>
      <p:bold r:id="rId43"/>
      <p:italic r:id="rId44"/>
      <p:boldItalic r:id="rId45"/>
    </p:embeddedFont>
    <p:embeddedFont>
      <p:font typeface="Roboto Slab" panose="020B0604020202020204" charset="0"/>
      <p:regular r:id="rId46"/>
      <p:bold r:id="rId47"/>
    </p:embeddedFont>
    <p:embeddedFont>
      <p:font typeface="Source Sans Pro" panose="020B0604020202020204" charset="0"/>
      <p:regular r:id="rId48"/>
      <p:bold r:id="rId49"/>
      <p:italic r:id="rId50"/>
      <p:boldItalic r:id="rId51"/>
    </p:embeddedFont>
    <p:embeddedFont>
      <p:font typeface="Calibri" panose="020F0502020204030204" pitchFamily="34" charset="0"/>
      <p:regular r:id="rId52"/>
      <p:bold r:id="rId53"/>
      <p:italic r:id="rId54"/>
      <p:boldItalic r:id="rId5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053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FFFF99"/>
    <a:srgbClr val="FFFFCC"/>
    <a:srgbClr val="FF5050"/>
    <a:srgbClr val="CC00CC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701FB10D-A61A-4DE4-8506-F670E7A89527}">
  <a:tblStyle styleId="{701FB10D-A61A-4DE4-8506-F670E7A89527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6398DAF6-0271-4389-B3DC-BA433CC306D7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9402" autoAdjust="0"/>
  </p:normalViewPr>
  <p:slideViewPr>
    <p:cSldViewPr snapToGrid="0" showGuides="1">
      <p:cViewPr varScale="1">
        <p:scale>
          <a:sx n="88" d="100"/>
          <a:sy n="88" d="100"/>
        </p:scale>
        <p:origin x="1234" y="77"/>
      </p:cViewPr>
      <p:guideLst>
        <p:guide orient="horz" pos="1053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2.fntdata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5.fntdata"/><Relationship Id="rId47" Type="http://schemas.openxmlformats.org/officeDocument/2006/relationships/font" Target="fonts/font10.fntdata"/><Relationship Id="rId50" Type="http://schemas.openxmlformats.org/officeDocument/2006/relationships/font" Target="fonts/font13.fntdata"/><Relationship Id="rId55" Type="http://schemas.openxmlformats.org/officeDocument/2006/relationships/font" Target="fonts/font18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font" Target="fonts/font3.fntdata"/><Relationship Id="rId45" Type="http://schemas.openxmlformats.org/officeDocument/2006/relationships/font" Target="fonts/font8.fntdata"/><Relationship Id="rId53" Type="http://schemas.openxmlformats.org/officeDocument/2006/relationships/font" Target="fonts/font16.fntdata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6.fntdata"/><Relationship Id="rId48" Type="http://schemas.openxmlformats.org/officeDocument/2006/relationships/font" Target="fonts/font11.fntdata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font" Target="fonts/font14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1.fntdata"/><Relationship Id="rId46" Type="http://schemas.openxmlformats.org/officeDocument/2006/relationships/font" Target="fonts/font9.fntdata"/><Relationship Id="rId5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font" Target="fonts/font4.fntdata"/><Relationship Id="rId54" Type="http://schemas.openxmlformats.org/officeDocument/2006/relationships/font" Target="fonts/font1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12.fntdata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font" Target="fonts/font7.fntdata"/><Relationship Id="rId52" Type="http://schemas.openxmlformats.org/officeDocument/2006/relationships/font" Target="fonts/font15.fntdata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Hoja_de_c_lculo_de_Microsoft_Excel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pivotSource>
    <c:name>[FODA 27.09.2023_v01.xlsx]FODA Dinámico!TablaDinámica1</c:name>
    <c:fmtId val="19"/>
  </c:pivotSource>
  <c:chart>
    <c:autoTitleDeleted val="0"/>
    <c:pivotFmts>
      <c:pivotFmt>
        <c:idx val="0"/>
        <c:spPr>
          <a:solidFill>
            <a:schemeClr val="accent1"/>
          </a:solidFill>
          <a:ln>
            <a:noFill/>
          </a:ln>
          <a:effectLst/>
          <a:sp3d/>
        </c:spPr>
        <c:marker>
          <c:symbol val="none"/>
        </c:marker>
      </c:pivotFmt>
      <c:pivotFmt>
        <c:idx val="1"/>
        <c:spPr>
          <a:solidFill>
            <a:schemeClr val="accent1"/>
          </a:solidFill>
          <a:ln>
            <a:noFill/>
          </a:ln>
          <a:effectLst/>
          <a:sp3d/>
        </c:spPr>
        <c:marker>
          <c:symbol val="none"/>
        </c:marker>
      </c:pivotFmt>
      <c:pivotFmt>
        <c:idx val="2"/>
        <c:spPr>
          <a:solidFill>
            <a:schemeClr val="accent1"/>
          </a:solidFill>
          <a:ln>
            <a:noFill/>
          </a:ln>
          <a:effectLst/>
          <a:sp3d/>
        </c:spPr>
        <c:marker>
          <c:symbol val="none"/>
        </c:marker>
      </c:pivotFmt>
      <c:pivotFmt>
        <c:idx val="3"/>
        <c:spPr>
          <a:solidFill>
            <a:schemeClr val="accent1"/>
          </a:solidFill>
          <a:ln>
            <a:noFill/>
          </a:ln>
          <a:effectLst/>
          <a:sp3d/>
        </c:spPr>
        <c:marker>
          <c:symbol val="none"/>
        </c:marker>
      </c:pivotFmt>
      <c:pivotFmt>
        <c:idx val="4"/>
        <c:spPr>
          <a:solidFill>
            <a:schemeClr val="accent1"/>
          </a:solidFill>
          <a:ln>
            <a:noFill/>
          </a:ln>
          <a:effectLst/>
          <a:sp3d/>
        </c:spPr>
        <c:marker>
          <c:symbol val="none"/>
        </c:marker>
      </c:pivotFmt>
      <c:pivotFmt>
        <c:idx val="5"/>
        <c:spPr>
          <a:solidFill>
            <a:schemeClr val="accent1"/>
          </a:solidFill>
          <a:ln>
            <a:noFill/>
          </a:ln>
          <a:effectLst/>
          <a:sp3d/>
        </c:spPr>
        <c:marker>
          <c:symbol val="none"/>
        </c:marker>
      </c:pivotFmt>
      <c:pivotFmt>
        <c:idx val="6"/>
        <c:spPr>
          <a:solidFill>
            <a:schemeClr val="accent1"/>
          </a:solidFill>
          <a:ln>
            <a:noFill/>
          </a:ln>
          <a:effectLst/>
          <a:sp3d/>
        </c:spPr>
        <c:marker>
          <c:symbol val="none"/>
        </c:marker>
      </c:pivotFmt>
      <c:pivotFmt>
        <c:idx val="7"/>
        <c:spPr>
          <a:solidFill>
            <a:schemeClr val="accent1"/>
          </a:solidFill>
          <a:ln>
            <a:noFill/>
          </a:ln>
          <a:effectLst/>
          <a:sp3d/>
        </c:spPr>
        <c:marker>
          <c:symbol val="none"/>
        </c:marker>
      </c:pivotFmt>
      <c:pivotFmt>
        <c:idx val="8"/>
        <c:spPr>
          <a:solidFill>
            <a:schemeClr val="accent1"/>
          </a:solidFill>
          <a:ln>
            <a:noFill/>
          </a:ln>
          <a:effectLst/>
          <a:sp3d/>
        </c:spPr>
        <c:marker>
          <c:symbol val="none"/>
        </c:marker>
      </c:pivotFmt>
      <c:pivotFmt>
        <c:idx val="9"/>
        <c:spPr>
          <a:solidFill>
            <a:schemeClr val="accent1"/>
          </a:solidFill>
          <a:ln>
            <a:noFill/>
          </a:ln>
          <a:effectLst/>
          <a:sp3d/>
        </c:spPr>
        <c:marker>
          <c:symbol val="none"/>
        </c:marker>
      </c:pivotFmt>
      <c:pivotFmt>
        <c:idx val="10"/>
        <c:spPr>
          <a:solidFill>
            <a:schemeClr val="accent1"/>
          </a:solidFill>
          <a:ln>
            <a:noFill/>
          </a:ln>
          <a:effectLst/>
          <a:sp3d/>
        </c:spPr>
        <c:marker>
          <c:symbol val="none"/>
        </c:marker>
      </c:pivotFmt>
      <c:pivotFmt>
        <c:idx val="11"/>
        <c:spPr>
          <a:solidFill>
            <a:schemeClr val="accent1"/>
          </a:solidFill>
          <a:ln>
            <a:noFill/>
          </a:ln>
          <a:effectLst/>
          <a:sp3d/>
        </c:spPr>
        <c:marker>
          <c:symbol val="none"/>
        </c:marker>
      </c:pivotFmt>
      <c:pivotFmt>
        <c:idx val="12"/>
        <c:spPr>
          <a:solidFill>
            <a:schemeClr val="accent1"/>
          </a:solidFill>
          <a:ln>
            <a:noFill/>
          </a:ln>
          <a:effectLst/>
          <a:sp3d/>
        </c:spPr>
        <c:marker>
          <c:symbol val="none"/>
        </c:marker>
      </c:pivotFmt>
    </c:pivotFmts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'FODA Dinámico'!$B$3:$B$4</c:f>
              <c:strCache>
                <c:ptCount val="1"/>
                <c:pt idx="0">
                  <c:v>Amenazas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'FODA Dinámico'!$A$5:$A$17</c:f>
              <c:strCache>
                <c:ptCount val="12"/>
                <c:pt idx="0">
                  <c:v>Clientes</c:v>
                </c:pt>
                <c:pt idx="1">
                  <c:v>Comunicación</c:v>
                </c:pt>
                <c:pt idx="2">
                  <c:v>Conocimiento</c:v>
                </c:pt>
                <c:pt idx="3">
                  <c:v>Cultura</c:v>
                </c:pt>
                <c:pt idx="4">
                  <c:v>Desempeño</c:v>
                </c:pt>
                <c:pt idx="5">
                  <c:v>Estrategia y estructura</c:v>
                </c:pt>
                <c:pt idx="6">
                  <c:v>Herramientas y técnicas</c:v>
                </c:pt>
                <c:pt idx="7">
                  <c:v>Infraestructura</c:v>
                </c:pt>
                <c:pt idx="8">
                  <c:v>Políticos</c:v>
                </c:pt>
                <c:pt idx="9">
                  <c:v>Proveedores</c:v>
                </c:pt>
                <c:pt idx="10">
                  <c:v>Recursos Humanos</c:v>
                </c:pt>
                <c:pt idx="11">
                  <c:v>Tecnología</c:v>
                </c:pt>
              </c:strCache>
            </c:strRef>
          </c:cat>
          <c:val>
            <c:numRef>
              <c:f>'FODA Dinámico'!$B$5:$B$17</c:f>
              <c:numCache>
                <c:formatCode>General</c:formatCode>
                <c:ptCount val="12"/>
                <c:pt idx="3">
                  <c:v>4</c:v>
                </c:pt>
                <c:pt idx="5">
                  <c:v>1</c:v>
                </c:pt>
                <c:pt idx="8">
                  <c:v>3</c:v>
                </c:pt>
                <c:pt idx="10">
                  <c:v>2</c:v>
                </c:pt>
                <c:pt idx="11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686-4290-A6CE-9F45C84A8A40}"/>
            </c:ext>
          </c:extLst>
        </c:ser>
        <c:ser>
          <c:idx val="1"/>
          <c:order val="1"/>
          <c:tx>
            <c:strRef>
              <c:f>'FODA Dinámico'!$C$3:$C$4</c:f>
              <c:strCache>
                <c:ptCount val="1"/>
                <c:pt idx="0">
                  <c:v>Debilidades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strRef>
              <c:f>'FODA Dinámico'!$A$5:$A$17</c:f>
              <c:strCache>
                <c:ptCount val="12"/>
                <c:pt idx="0">
                  <c:v>Clientes</c:v>
                </c:pt>
                <c:pt idx="1">
                  <c:v>Comunicación</c:v>
                </c:pt>
                <c:pt idx="2">
                  <c:v>Conocimiento</c:v>
                </c:pt>
                <c:pt idx="3">
                  <c:v>Cultura</c:v>
                </c:pt>
                <c:pt idx="4">
                  <c:v>Desempeño</c:v>
                </c:pt>
                <c:pt idx="5">
                  <c:v>Estrategia y estructura</c:v>
                </c:pt>
                <c:pt idx="6">
                  <c:v>Herramientas y técnicas</c:v>
                </c:pt>
                <c:pt idx="7">
                  <c:v>Infraestructura</c:v>
                </c:pt>
                <c:pt idx="8">
                  <c:v>Políticos</c:v>
                </c:pt>
                <c:pt idx="9">
                  <c:v>Proveedores</c:v>
                </c:pt>
                <c:pt idx="10">
                  <c:v>Recursos Humanos</c:v>
                </c:pt>
                <c:pt idx="11">
                  <c:v>Tecnología</c:v>
                </c:pt>
              </c:strCache>
            </c:strRef>
          </c:cat>
          <c:val>
            <c:numRef>
              <c:f>'FODA Dinámico'!$C$5:$C$17</c:f>
              <c:numCache>
                <c:formatCode>General</c:formatCode>
                <c:ptCount val="12"/>
                <c:pt idx="1">
                  <c:v>2</c:v>
                </c:pt>
                <c:pt idx="4">
                  <c:v>1</c:v>
                </c:pt>
                <c:pt idx="5">
                  <c:v>2</c:v>
                </c:pt>
                <c:pt idx="6">
                  <c:v>2</c:v>
                </c:pt>
                <c:pt idx="10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686-4290-A6CE-9F45C84A8A40}"/>
            </c:ext>
          </c:extLst>
        </c:ser>
        <c:ser>
          <c:idx val="2"/>
          <c:order val="2"/>
          <c:tx>
            <c:strRef>
              <c:f>'FODA Dinámico'!$D$3:$D$4</c:f>
              <c:strCache>
                <c:ptCount val="1"/>
                <c:pt idx="0">
                  <c:v>Fortalezas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cat>
            <c:strRef>
              <c:f>'FODA Dinámico'!$A$5:$A$17</c:f>
              <c:strCache>
                <c:ptCount val="12"/>
                <c:pt idx="0">
                  <c:v>Clientes</c:v>
                </c:pt>
                <c:pt idx="1">
                  <c:v>Comunicación</c:v>
                </c:pt>
                <c:pt idx="2">
                  <c:v>Conocimiento</c:v>
                </c:pt>
                <c:pt idx="3">
                  <c:v>Cultura</c:v>
                </c:pt>
                <c:pt idx="4">
                  <c:v>Desempeño</c:v>
                </c:pt>
                <c:pt idx="5">
                  <c:v>Estrategia y estructura</c:v>
                </c:pt>
                <c:pt idx="6">
                  <c:v>Herramientas y técnicas</c:v>
                </c:pt>
                <c:pt idx="7">
                  <c:v>Infraestructura</c:v>
                </c:pt>
                <c:pt idx="8">
                  <c:v>Políticos</c:v>
                </c:pt>
                <c:pt idx="9">
                  <c:v>Proveedores</c:v>
                </c:pt>
                <c:pt idx="10">
                  <c:v>Recursos Humanos</c:v>
                </c:pt>
                <c:pt idx="11">
                  <c:v>Tecnología</c:v>
                </c:pt>
              </c:strCache>
            </c:strRef>
          </c:cat>
          <c:val>
            <c:numRef>
              <c:f>'FODA Dinámico'!$D$5:$D$17</c:f>
              <c:numCache>
                <c:formatCode>General</c:formatCode>
                <c:ptCount val="12"/>
                <c:pt idx="1">
                  <c:v>1</c:v>
                </c:pt>
                <c:pt idx="2">
                  <c:v>2</c:v>
                </c:pt>
                <c:pt idx="3">
                  <c:v>1</c:v>
                </c:pt>
                <c:pt idx="4">
                  <c:v>1</c:v>
                </c:pt>
                <c:pt idx="5">
                  <c:v>2</c:v>
                </c:pt>
                <c:pt idx="7">
                  <c:v>2</c:v>
                </c:pt>
                <c:pt idx="10">
                  <c:v>2</c:v>
                </c:pt>
                <c:pt idx="1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686-4290-A6CE-9F45C84A8A40}"/>
            </c:ext>
          </c:extLst>
        </c:ser>
        <c:ser>
          <c:idx val="3"/>
          <c:order val="3"/>
          <c:tx>
            <c:strRef>
              <c:f>'FODA Dinámico'!$E$3:$E$4</c:f>
              <c:strCache>
                <c:ptCount val="1"/>
                <c:pt idx="0">
                  <c:v>Oportunidades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invertIfNegative val="0"/>
          <c:cat>
            <c:strRef>
              <c:f>'FODA Dinámico'!$A$5:$A$17</c:f>
              <c:strCache>
                <c:ptCount val="12"/>
                <c:pt idx="0">
                  <c:v>Clientes</c:v>
                </c:pt>
                <c:pt idx="1">
                  <c:v>Comunicación</c:v>
                </c:pt>
                <c:pt idx="2">
                  <c:v>Conocimiento</c:v>
                </c:pt>
                <c:pt idx="3">
                  <c:v>Cultura</c:v>
                </c:pt>
                <c:pt idx="4">
                  <c:v>Desempeño</c:v>
                </c:pt>
                <c:pt idx="5">
                  <c:v>Estrategia y estructura</c:v>
                </c:pt>
                <c:pt idx="6">
                  <c:v>Herramientas y técnicas</c:v>
                </c:pt>
                <c:pt idx="7">
                  <c:v>Infraestructura</c:v>
                </c:pt>
                <c:pt idx="8">
                  <c:v>Políticos</c:v>
                </c:pt>
                <c:pt idx="9">
                  <c:v>Proveedores</c:v>
                </c:pt>
                <c:pt idx="10">
                  <c:v>Recursos Humanos</c:v>
                </c:pt>
                <c:pt idx="11">
                  <c:v>Tecnología</c:v>
                </c:pt>
              </c:strCache>
            </c:strRef>
          </c:cat>
          <c:val>
            <c:numRef>
              <c:f>'FODA Dinámico'!$E$5:$E$17</c:f>
              <c:numCache>
                <c:formatCode>General</c:formatCode>
                <c:ptCount val="12"/>
                <c:pt idx="0">
                  <c:v>2</c:v>
                </c:pt>
                <c:pt idx="5">
                  <c:v>3</c:v>
                </c:pt>
                <c:pt idx="6">
                  <c:v>4</c:v>
                </c:pt>
                <c:pt idx="9">
                  <c:v>1</c:v>
                </c:pt>
                <c:pt idx="1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686-4290-A6CE-9F45C84A8A4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-1930677568"/>
        <c:axId val="-1930667776"/>
        <c:axId val="0"/>
      </c:bar3DChart>
      <c:catAx>
        <c:axId val="-19306775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-1930667776"/>
        <c:crosses val="autoZero"/>
        <c:auto val="1"/>
        <c:lblAlgn val="ctr"/>
        <c:lblOffset val="100"/>
        <c:noMultiLvlLbl val="0"/>
      </c:catAx>
      <c:valAx>
        <c:axId val="-19306677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-19306775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es-ES"/>
    </a:p>
  </c:txPr>
  <c:externalData r:id="rId4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eries val="1"/>
      </c14:pivotOptions>
    </c:ext>
  </c:extLst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77821689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825853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35ed75ccf_0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35ed75ccf_0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803677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35ed75ccf_0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35ed75ccf_0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207823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Google Shape;464;gabf1dbd179_0_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5" name="Google Shape;465;gabf1dbd179_0_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141981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39700" indent="0">
              <a:buNone/>
            </a:pPr>
            <a:r>
              <a:rPr lang="es-ES" dirty="0" smtClean="0"/>
              <a:t>El modelo:</a:t>
            </a:r>
          </a:p>
          <a:p>
            <a:r>
              <a:rPr lang="es-ES" dirty="0" smtClean="0"/>
              <a:t>Identifica un conjunto de prácticas que permita a la organización mejorar continuamente su gestión.</a:t>
            </a:r>
          </a:p>
          <a:p>
            <a:r>
              <a:rPr lang="es-ES" dirty="0" smtClean="0"/>
              <a:t>Cada una de las prácticas tiene asignado un puntaje, que se multiplica  por  la autoevaluación  que realiza cada organización.</a:t>
            </a:r>
          </a:p>
          <a:p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8779319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Google Shape;464;gabf1dbd179_0_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5" name="Google Shape;465;gabf1dbd179_0_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994801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35ed75ccf_0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35ed75ccf_0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140183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5551858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35ed75ccf_0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35ed75ccf_0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992945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1700185" y="1991850"/>
            <a:ext cx="58074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800"/>
              <a:buNone/>
              <a:defRPr sz="5800" b="1"/>
            </a:lvl1pPr>
            <a:lvl2pPr lvl="1">
              <a:spcBef>
                <a:spcPts val="0"/>
              </a:spcBef>
              <a:spcAft>
                <a:spcPts val="0"/>
              </a:spcAft>
              <a:buSzPts val="5800"/>
              <a:buNone/>
              <a:defRPr sz="5800" b="1"/>
            </a:lvl2pPr>
            <a:lvl3pPr lvl="2">
              <a:spcBef>
                <a:spcPts val="0"/>
              </a:spcBef>
              <a:spcAft>
                <a:spcPts val="0"/>
              </a:spcAft>
              <a:buSzPts val="5800"/>
              <a:buNone/>
              <a:defRPr sz="5800" b="1"/>
            </a:lvl3pPr>
            <a:lvl4pPr lvl="3">
              <a:spcBef>
                <a:spcPts val="0"/>
              </a:spcBef>
              <a:spcAft>
                <a:spcPts val="0"/>
              </a:spcAft>
              <a:buSzPts val="5800"/>
              <a:buNone/>
              <a:defRPr sz="5800" b="1"/>
            </a:lvl4pPr>
            <a:lvl5pPr lvl="4">
              <a:spcBef>
                <a:spcPts val="0"/>
              </a:spcBef>
              <a:spcAft>
                <a:spcPts val="0"/>
              </a:spcAft>
              <a:buSzPts val="5800"/>
              <a:buNone/>
              <a:defRPr sz="5800" b="1"/>
            </a:lvl5pPr>
            <a:lvl6pPr lvl="5">
              <a:spcBef>
                <a:spcPts val="0"/>
              </a:spcBef>
              <a:spcAft>
                <a:spcPts val="0"/>
              </a:spcAft>
              <a:buSzPts val="5800"/>
              <a:buNone/>
              <a:defRPr sz="5800" b="1"/>
            </a:lvl6pPr>
            <a:lvl7pPr lvl="6">
              <a:spcBef>
                <a:spcPts val="0"/>
              </a:spcBef>
              <a:spcAft>
                <a:spcPts val="0"/>
              </a:spcAft>
              <a:buSzPts val="5800"/>
              <a:buNone/>
              <a:defRPr sz="5800" b="1"/>
            </a:lvl7pPr>
            <a:lvl8pPr lvl="7">
              <a:spcBef>
                <a:spcPts val="0"/>
              </a:spcBef>
              <a:spcAft>
                <a:spcPts val="0"/>
              </a:spcAft>
              <a:buSzPts val="5800"/>
              <a:buNone/>
              <a:defRPr sz="5800" b="1"/>
            </a:lvl8pPr>
            <a:lvl9pPr lvl="8">
              <a:spcBef>
                <a:spcPts val="0"/>
              </a:spcBef>
              <a:spcAft>
                <a:spcPts val="0"/>
              </a:spcAft>
              <a:buSzPts val="5800"/>
              <a:buNone/>
              <a:defRPr sz="5800" b="1"/>
            </a:lvl9pPr>
          </a:lstStyle>
          <a:p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7337531" y="4630074"/>
            <a:ext cx="96300" cy="960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/>
          <p:nvPr/>
        </p:nvSpPr>
        <p:spPr>
          <a:xfrm>
            <a:off x="7790243" y="4182401"/>
            <a:ext cx="96300" cy="960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8893253" y="3333348"/>
            <a:ext cx="57600" cy="576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Google Shape;14;p2"/>
          <p:cNvSpPr/>
          <p:nvPr/>
        </p:nvSpPr>
        <p:spPr>
          <a:xfrm>
            <a:off x="8771302" y="4923775"/>
            <a:ext cx="96300" cy="960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" name="Google Shape;15;p2"/>
          <p:cNvSpPr/>
          <p:nvPr/>
        </p:nvSpPr>
        <p:spPr>
          <a:xfrm>
            <a:off x="2386266" y="508134"/>
            <a:ext cx="96300" cy="960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Google Shape;16;p2"/>
          <p:cNvSpPr/>
          <p:nvPr/>
        </p:nvSpPr>
        <p:spPr>
          <a:xfrm>
            <a:off x="479460" y="2703980"/>
            <a:ext cx="96300" cy="960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" name="Google Shape;17;p2"/>
          <p:cNvSpPr/>
          <p:nvPr/>
        </p:nvSpPr>
        <p:spPr>
          <a:xfrm>
            <a:off x="261540" y="643097"/>
            <a:ext cx="96300" cy="960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" name="Google Shape;18;p2"/>
          <p:cNvSpPr/>
          <p:nvPr/>
        </p:nvSpPr>
        <p:spPr>
          <a:xfrm>
            <a:off x="507235" y="1080863"/>
            <a:ext cx="192600" cy="192300"/>
          </a:xfrm>
          <a:prstGeom prst="ellipse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" name="Google Shape;19;p2"/>
          <p:cNvSpPr/>
          <p:nvPr/>
        </p:nvSpPr>
        <p:spPr>
          <a:xfrm>
            <a:off x="8314019" y="3625322"/>
            <a:ext cx="144300" cy="144000"/>
          </a:xfrm>
          <a:prstGeom prst="ellipse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20;p2"/>
          <p:cNvSpPr/>
          <p:nvPr/>
        </p:nvSpPr>
        <p:spPr>
          <a:xfrm>
            <a:off x="8882858" y="4186761"/>
            <a:ext cx="144300" cy="144000"/>
          </a:xfrm>
          <a:prstGeom prst="ellipse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p2"/>
          <p:cNvSpPr/>
          <p:nvPr/>
        </p:nvSpPr>
        <p:spPr>
          <a:xfrm>
            <a:off x="158313" y="1596559"/>
            <a:ext cx="57600" cy="576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Google Shape;22;p2"/>
          <p:cNvSpPr/>
          <p:nvPr/>
        </p:nvSpPr>
        <p:spPr>
          <a:xfrm>
            <a:off x="1396483" y="226428"/>
            <a:ext cx="192600" cy="192300"/>
          </a:xfrm>
          <a:prstGeom prst="ellipse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" name="Google Shape;23;p2"/>
          <p:cNvSpPr/>
          <p:nvPr/>
        </p:nvSpPr>
        <p:spPr>
          <a:xfrm>
            <a:off x="617492" y="2000594"/>
            <a:ext cx="57600" cy="576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Google Shape;24;p2"/>
          <p:cNvSpPr/>
          <p:nvPr/>
        </p:nvSpPr>
        <p:spPr>
          <a:xfrm>
            <a:off x="3425273" y="387880"/>
            <a:ext cx="57600" cy="576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" name="Google Shape;25;p2"/>
          <p:cNvSpPr/>
          <p:nvPr/>
        </p:nvSpPr>
        <p:spPr>
          <a:xfrm>
            <a:off x="8014029" y="4567546"/>
            <a:ext cx="192600" cy="192300"/>
          </a:xfrm>
          <a:prstGeom prst="ellipse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 userDrawn="1">
  <p:cSld name="TITLE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3"/>
          <p:cNvSpPr txBox="1">
            <a:spLocks noGrp="1"/>
          </p:cNvSpPr>
          <p:nvPr>
            <p:ph type="ctrTitle"/>
          </p:nvPr>
        </p:nvSpPr>
        <p:spPr>
          <a:xfrm>
            <a:off x="520306" y="127221"/>
            <a:ext cx="5832600" cy="63610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400"/>
              <a:buNone/>
              <a:defRPr sz="2800" b="1">
                <a:latin typeface="Helvetica" panose="020B0604020202020204" pitchFamily="34" charset="0"/>
                <a:cs typeface="Helvetica" panose="020B0604020202020204" pitchFamily="34" charset="0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400"/>
              <a:buNone/>
              <a:defRPr sz="4400" b="1"/>
            </a:lvl2pPr>
            <a:lvl3pPr lvl="2" rtl="0">
              <a:spcBef>
                <a:spcPts val="0"/>
              </a:spcBef>
              <a:spcAft>
                <a:spcPts val="0"/>
              </a:spcAft>
              <a:buSzPts val="4400"/>
              <a:buNone/>
              <a:defRPr sz="4400" b="1"/>
            </a:lvl3pPr>
            <a:lvl4pPr lvl="3" rtl="0">
              <a:spcBef>
                <a:spcPts val="0"/>
              </a:spcBef>
              <a:spcAft>
                <a:spcPts val="0"/>
              </a:spcAft>
              <a:buSzPts val="4400"/>
              <a:buNone/>
              <a:defRPr sz="4400" b="1"/>
            </a:lvl4pPr>
            <a:lvl5pPr lvl="4" rtl="0">
              <a:spcBef>
                <a:spcPts val="0"/>
              </a:spcBef>
              <a:spcAft>
                <a:spcPts val="0"/>
              </a:spcAft>
              <a:buSzPts val="4400"/>
              <a:buNone/>
              <a:defRPr sz="4400" b="1"/>
            </a:lvl5pPr>
            <a:lvl6pPr lvl="5" rtl="0">
              <a:spcBef>
                <a:spcPts val="0"/>
              </a:spcBef>
              <a:spcAft>
                <a:spcPts val="0"/>
              </a:spcAft>
              <a:buSzPts val="4400"/>
              <a:buNone/>
              <a:defRPr sz="4400" b="1"/>
            </a:lvl6pPr>
            <a:lvl7pPr lvl="6" rtl="0">
              <a:spcBef>
                <a:spcPts val="0"/>
              </a:spcBef>
              <a:spcAft>
                <a:spcPts val="0"/>
              </a:spcAft>
              <a:buSzPts val="4400"/>
              <a:buNone/>
              <a:defRPr sz="4400" b="1"/>
            </a:lvl7pPr>
            <a:lvl8pPr lvl="7" rtl="0">
              <a:spcBef>
                <a:spcPts val="0"/>
              </a:spcBef>
              <a:spcAft>
                <a:spcPts val="0"/>
              </a:spcAft>
              <a:buSzPts val="4400"/>
              <a:buNone/>
              <a:defRPr sz="4400" b="1"/>
            </a:lvl8pPr>
            <a:lvl9pPr lvl="8" rtl="0">
              <a:spcBef>
                <a:spcPts val="0"/>
              </a:spcBef>
              <a:spcAft>
                <a:spcPts val="0"/>
              </a:spcAft>
              <a:buSzPts val="4400"/>
              <a:buNone/>
              <a:defRPr sz="4400" b="1"/>
            </a:lvl9pPr>
          </a:lstStyle>
          <a:p>
            <a:endParaRPr dirty="0"/>
          </a:p>
        </p:txBody>
      </p:sp>
      <p:sp>
        <p:nvSpPr>
          <p:cNvPr id="5" name="Google Shape;57;p8"/>
          <p:cNvSpPr txBox="1">
            <a:spLocks noGrp="1"/>
          </p:cNvSpPr>
          <p:nvPr>
            <p:ph type="sldNum" idx="12"/>
          </p:nvPr>
        </p:nvSpPr>
        <p:spPr>
          <a:xfrm>
            <a:off x="84043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8"/>
          <p:cNvSpPr txBox="1">
            <a:spLocks noGrp="1"/>
          </p:cNvSpPr>
          <p:nvPr>
            <p:ph type="title"/>
          </p:nvPr>
        </p:nvSpPr>
        <p:spPr>
          <a:xfrm>
            <a:off x="412439" y="141142"/>
            <a:ext cx="7571700" cy="550621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800">
                <a:latin typeface="Helvetica" panose="020B0604020202020204" pitchFamily="34" charset="0"/>
                <a:cs typeface="Helvetica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 dirty="0"/>
          </a:p>
        </p:txBody>
      </p:sp>
      <p:sp>
        <p:nvSpPr>
          <p:cNvPr id="57" name="Google Shape;57;p8"/>
          <p:cNvSpPr txBox="1">
            <a:spLocks noGrp="1"/>
          </p:cNvSpPr>
          <p:nvPr>
            <p:ph type="sldNum" idx="12"/>
          </p:nvPr>
        </p:nvSpPr>
        <p:spPr>
          <a:xfrm>
            <a:off x="84043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TITLE_1_1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Google Shape;30;p4"/>
          <p:cNvPicPr preferRelativeResize="0"/>
          <p:nvPr/>
        </p:nvPicPr>
        <p:blipFill rotWithShape="1">
          <a:blip r:embed="rId2">
            <a:alphaModFix/>
          </a:blip>
          <a:srcRect l="19" r="19"/>
          <a:stretch/>
        </p:blipFill>
        <p:spPr>
          <a:xfrm rot="10800000" flipH="1">
            <a:off x="5952" y="0"/>
            <a:ext cx="9140602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Google Shape;31;p4"/>
          <p:cNvSpPr txBox="1">
            <a:spLocks noGrp="1"/>
          </p:cNvSpPr>
          <p:nvPr>
            <p:ph type="body" idx="1"/>
          </p:nvPr>
        </p:nvSpPr>
        <p:spPr>
          <a:xfrm>
            <a:off x="1215300" y="1723650"/>
            <a:ext cx="6713400" cy="81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457200" algn="ctr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600"/>
              <a:buChar char="◎"/>
              <a:defRPr sz="3600" i="1"/>
            </a:lvl1pPr>
            <a:lvl2pPr marL="914400" lvl="1" indent="-45720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Char char="○"/>
              <a:defRPr sz="3600" i="1"/>
            </a:lvl2pPr>
            <a:lvl3pPr marL="1371600" lvl="2" indent="-45720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Char char="◉"/>
              <a:defRPr sz="3600" i="1"/>
            </a:lvl3pPr>
            <a:lvl4pPr marL="1828800" lvl="3" indent="-457200" algn="ctr" rtl="0">
              <a:spcBef>
                <a:spcPts val="0"/>
              </a:spcBef>
              <a:spcAft>
                <a:spcPts val="0"/>
              </a:spcAft>
              <a:buSzPts val="3600"/>
              <a:buChar char="●"/>
              <a:defRPr sz="3600" i="1"/>
            </a:lvl4pPr>
            <a:lvl5pPr marL="2286000" lvl="4" indent="-457200" algn="ctr" rtl="0">
              <a:spcBef>
                <a:spcPts val="0"/>
              </a:spcBef>
              <a:spcAft>
                <a:spcPts val="0"/>
              </a:spcAft>
              <a:buSzPts val="3600"/>
              <a:buChar char="○"/>
              <a:defRPr sz="3600" i="1"/>
            </a:lvl5pPr>
            <a:lvl6pPr marL="2743200" lvl="5" indent="-457200" algn="ctr" rtl="0">
              <a:spcBef>
                <a:spcPts val="0"/>
              </a:spcBef>
              <a:spcAft>
                <a:spcPts val="0"/>
              </a:spcAft>
              <a:buSzPts val="3600"/>
              <a:buChar char="■"/>
              <a:defRPr sz="3600" i="1"/>
            </a:lvl6pPr>
            <a:lvl7pPr marL="3200400" lvl="6" indent="-457200" algn="ctr" rtl="0">
              <a:spcBef>
                <a:spcPts val="0"/>
              </a:spcBef>
              <a:spcAft>
                <a:spcPts val="0"/>
              </a:spcAft>
              <a:buSzPts val="3600"/>
              <a:buChar char="●"/>
              <a:defRPr sz="3600" i="1"/>
            </a:lvl7pPr>
            <a:lvl8pPr marL="3657600" lvl="7" indent="-457200" algn="ctr" rtl="0">
              <a:spcBef>
                <a:spcPts val="0"/>
              </a:spcBef>
              <a:spcAft>
                <a:spcPts val="0"/>
              </a:spcAft>
              <a:buSzPts val="3600"/>
              <a:buChar char="○"/>
              <a:defRPr sz="3600" i="1"/>
            </a:lvl8pPr>
            <a:lvl9pPr marL="4114800" lvl="8" indent="-457200" algn="ctr">
              <a:spcBef>
                <a:spcPts val="0"/>
              </a:spcBef>
              <a:spcAft>
                <a:spcPts val="0"/>
              </a:spcAft>
              <a:buSzPts val="3600"/>
              <a:buChar char="■"/>
              <a:defRPr sz="3600" i="1"/>
            </a:lvl9pPr>
          </a:lstStyle>
          <a:p>
            <a:endParaRPr/>
          </a:p>
        </p:txBody>
      </p:sp>
      <p:grpSp>
        <p:nvGrpSpPr>
          <p:cNvPr id="32" name="Google Shape;32;p4"/>
          <p:cNvGrpSpPr/>
          <p:nvPr/>
        </p:nvGrpSpPr>
        <p:grpSpPr>
          <a:xfrm>
            <a:off x="3839646" y="782918"/>
            <a:ext cx="1464573" cy="842707"/>
            <a:chOff x="3593400" y="1729675"/>
            <a:chExt cx="1957200" cy="1123610"/>
          </a:xfrm>
        </p:grpSpPr>
        <p:sp>
          <p:nvSpPr>
            <p:cNvPr id="33" name="Google Shape;33;p4"/>
            <p:cNvSpPr txBox="1"/>
            <p:nvPr/>
          </p:nvSpPr>
          <p:spPr>
            <a:xfrm>
              <a:off x="3593400" y="1729675"/>
              <a:ext cx="1957200" cy="871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0" b="1">
                  <a:solidFill>
                    <a:schemeClr val="accent1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“</a:t>
              </a:r>
              <a:endParaRPr sz="6000" b="1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34" name="Google Shape;34;p4"/>
            <p:cNvSpPr/>
            <p:nvPr/>
          </p:nvSpPr>
          <p:spPr>
            <a:xfrm>
              <a:off x="4025400" y="1760085"/>
              <a:ext cx="1093200" cy="1093200"/>
            </a:xfrm>
            <a:prstGeom prst="ellipse">
              <a:avLst/>
            </a:prstGeom>
            <a:noFill/>
            <a:ln w="9525" cap="flat" cmpd="sng">
              <a:solidFill>
                <a:srgbClr val="CFD8DC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4"/>
            <p:cNvSpPr/>
            <p:nvPr/>
          </p:nvSpPr>
          <p:spPr>
            <a:xfrm>
              <a:off x="4190700" y="1925385"/>
              <a:ext cx="762600" cy="762600"/>
            </a:xfrm>
            <a:prstGeom prst="ellipse">
              <a:avLst/>
            </a:prstGeom>
            <a:noFill/>
            <a:ln w="19050" cap="flat" cmpd="sng">
              <a:solidFill>
                <a:srgbClr val="CFD8D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36" name="Google Shape;36;p4"/>
          <p:cNvCxnSpPr>
            <a:endCxn id="34" idx="1"/>
          </p:cNvCxnSpPr>
          <p:nvPr/>
        </p:nvCxnSpPr>
        <p:spPr>
          <a:xfrm>
            <a:off x="3750511" y="390297"/>
            <a:ext cx="532200" cy="535500"/>
          </a:xfrm>
          <a:prstGeom prst="straightConnector1">
            <a:avLst/>
          </a:prstGeom>
          <a:noFill/>
          <a:ln w="9525" cap="flat" cmpd="sng">
            <a:solidFill>
              <a:srgbClr val="CFD8DC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7" name="Google Shape;37;p4"/>
          <p:cNvCxnSpPr/>
          <p:nvPr/>
        </p:nvCxnSpPr>
        <p:spPr>
          <a:xfrm rot="10800000">
            <a:off x="4362902" y="436125"/>
            <a:ext cx="209100" cy="369600"/>
          </a:xfrm>
          <a:prstGeom prst="straightConnector1">
            <a:avLst/>
          </a:prstGeom>
          <a:noFill/>
          <a:ln w="9525" cap="flat" cmpd="sng">
            <a:solidFill>
              <a:srgbClr val="CFD8DC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8" name="Google Shape;38;p4"/>
          <p:cNvCxnSpPr/>
          <p:nvPr/>
        </p:nvCxnSpPr>
        <p:spPr>
          <a:xfrm rot="10800000" flipH="1">
            <a:off x="4704510" y="351930"/>
            <a:ext cx="347100" cy="474600"/>
          </a:xfrm>
          <a:prstGeom prst="straightConnector1">
            <a:avLst/>
          </a:prstGeom>
          <a:noFill/>
          <a:ln w="9525" cap="flat" cmpd="sng">
            <a:solidFill>
              <a:srgbClr val="CFD8D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9" name="Google Shape;39;p4"/>
          <p:cNvSpPr txBox="1">
            <a:spLocks noGrp="1"/>
          </p:cNvSpPr>
          <p:nvPr>
            <p:ph type="sldNum" idx="12"/>
          </p:nvPr>
        </p:nvSpPr>
        <p:spPr>
          <a:xfrm>
            <a:off x="-87" y="4749844"/>
            <a:ext cx="91440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buNone/>
              <a:defRPr/>
            </a:lvl1pPr>
            <a:lvl2pPr lvl="1" algn="ctr">
              <a:buNone/>
              <a:defRPr/>
            </a:lvl2pPr>
            <a:lvl3pPr lvl="2" algn="ctr">
              <a:buNone/>
              <a:defRPr/>
            </a:lvl3pPr>
            <a:lvl4pPr lvl="3" algn="ctr">
              <a:buNone/>
              <a:defRPr/>
            </a:lvl4pPr>
            <a:lvl5pPr lvl="4" algn="ctr">
              <a:buNone/>
              <a:defRPr/>
            </a:lvl5pPr>
            <a:lvl6pPr lvl="5" algn="ctr">
              <a:buNone/>
              <a:defRPr/>
            </a:lvl6pPr>
            <a:lvl7pPr lvl="6" algn="ctr">
              <a:buNone/>
              <a:defRPr/>
            </a:lvl7pPr>
            <a:lvl8pPr lvl="7" algn="ctr">
              <a:buNone/>
              <a:defRPr/>
            </a:lvl8pPr>
            <a:lvl9pPr lvl="8" algn="ctr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  <p:pic>
        <p:nvPicPr>
          <p:cNvPr id="13" name="Imagen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9415" y="128764"/>
            <a:ext cx="845078" cy="5633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sldNum" idx="12"/>
          </p:nvPr>
        </p:nvSpPr>
        <p:spPr>
          <a:xfrm>
            <a:off x="84043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blipFill>
          <a:blip r:embed="rId7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539663" y="308120"/>
            <a:ext cx="7571700" cy="70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endParaRPr dirty="0"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539663" y="1261700"/>
            <a:ext cx="7571700" cy="357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419100">
              <a:spcBef>
                <a:spcPts val="60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Source Sans Pro"/>
              <a:buChar char="◎"/>
              <a:defRPr sz="30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Source Sans Pro"/>
              <a:buChar char="○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Source Sans Pro"/>
              <a:buChar char="◉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●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○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■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●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○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■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 dirty="0"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043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buNone/>
              <a:defRPr sz="1300" b="1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algn="r">
              <a:buNone/>
              <a:defRPr sz="1300" b="1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 algn="r">
              <a:buNone/>
              <a:defRPr sz="1300" b="1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 algn="r">
              <a:buNone/>
              <a:defRPr sz="1300" b="1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 algn="r">
              <a:buNone/>
              <a:defRPr sz="1300" b="1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 algn="r">
              <a:buNone/>
              <a:defRPr sz="1300" b="1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 algn="r">
              <a:buNone/>
              <a:defRPr sz="1300" b="1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 algn="r">
              <a:buNone/>
              <a:defRPr sz="1300" b="1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 algn="r">
              <a:buNone/>
              <a:defRPr sz="1300" b="1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>
              <a:latin typeface="Roboto Slab"/>
              <a:ea typeface="Roboto Slab"/>
              <a:cs typeface="Roboto Slab"/>
              <a:sym typeface="Roboto Slab"/>
            </a:endParaRPr>
          </a:p>
        </p:txBody>
      </p:sp>
      <p:pic>
        <p:nvPicPr>
          <p:cNvPr id="9" name="Imagen 8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9415" y="128764"/>
            <a:ext cx="845078" cy="563385"/>
          </a:xfrm>
          <a:prstGeom prst="rect">
            <a:avLst/>
          </a:prstGeom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4" r:id="rId3"/>
    <p:sldLayoutId id="2147483650" r:id="rId4"/>
    <p:sldLayoutId id="2147483656" r:id="rId5"/>
  </p:sldLayoutIdLst>
  <p:transition>
    <p:fade thruBlk="1"/>
  </p:transition>
  <p:timing>
    <p:tnLst>
      <p:par>
        <p:cTn id="1" dur="indefinite" restart="never" nodeType="tmRoot"/>
      </p:par>
    </p:tnLst>
  </p:timing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800" b="1" i="0" u="none" strike="noStrike" cap="none" baseline="0">
          <a:solidFill>
            <a:srgbClr val="000000"/>
          </a:solidFill>
          <a:latin typeface="Helvetica" panose="020B0604020202020204" pitchFamily="34" charset="0"/>
          <a:ea typeface="Helvetica" panose="020B0604020202020204" pitchFamily="34" charset="0"/>
          <a:cs typeface="Helvetica" panose="020B0604020202020204" pitchFamily="34" charset="0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L="457200" marR="0" lvl="0" indent="-41910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Wingdings" panose="05000000000000000000" pitchFamily="2" charset="2"/>
        <a:buChar char="§"/>
        <a:defRPr sz="2400" b="0" i="0" u="none" strike="noStrike" cap="none" baseline="0">
          <a:solidFill>
            <a:srgbClr val="000000"/>
          </a:solidFill>
          <a:latin typeface="Helvetica" panose="020B0604020202020204" pitchFamily="34" charset="0"/>
          <a:ea typeface="Helvetica" panose="020B0604020202020204" pitchFamily="34" charset="0"/>
          <a:cs typeface="Helvetica" panose="020B0604020202020204" pitchFamily="34" charset="0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16.svg"/><Relationship Id="rId18" Type="http://schemas.openxmlformats.org/officeDocument/2006/relationships/image" Target="../media/image23.png"/><Relationship Id="rId3" Type="http://schemas.openxmlformats.org/officeDocument/2006/relationships/image" Target="../media/image15.png"/><Relationship Id="rId7" Type="http://schemas.openxmlformats.org/officeDocument/2006/relationships/image" Target="../media/image10.svg"/><Relationship Id="rId12" Type="http://schemas.openxmlformats.org/officeDocument/2006/relationships/image" Target="../media/image20.png"/><Relationship Id="rId17" Type="http://schemas.openxmlformats.org/officeDocument/2006/relationships/image" Target="../media/image20.svg"/><Relationship Id="rId2" Type="http://schemas.openxmlformats.org/officeDocument/2006/relationships/image" Target="../media/image13.png"/><Relationship Id="rId16" Type="http://schemas.openxmlformats.org/officeDocument/2006/relationships/image" Target="../media/image2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png"/><Relationship Id="rId11" Type="http://schemas.openxmlformats.org/officeDocument/2006/relationships/image" Target="../media/image14.svg"/><Relationship Id="rId5" Type="http://schemas.openxmlformats.org/officeDocument/2006/relationships/image" Target="../media/image8.svg"/><Relationship Id="rId15" Type="http://schemas.openxmlformats.org/officeDocument/2006/relationships/image" Target="../media/image18.svg"/><Relationship Id="rId10" Type="http://schemas.openxmlformats.org/officeDocument/2006/relationships/image" Target="../media/image19.png"/><Relationship Id="rId19" Type="http://schemas.openxmlformats.org/officeDocument/2006/relationships/image" Target="../media/image22.svg"/><Relationship Id="rId4" Type="http://schemas.openxmlformats.org/officeDocument/2006/relationships/image" Target="../media/image16.png"/><Relationship Id="rId9" Type="http://schemas.openxmlformats.org/officeDocument/2006/relationships/image" Target="../media/image12.svg"/><Relationship Id="rId14" Type="http://schemas.openxmlformats.org/officeDocument/2006/relationships/image" Target="../media/image21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8.svg"/><Relationship Id="rId18" Type="http://schemas.openxmlformats.org/officeDocument/2006/relationships/image" Target="../media/image19.png"/><Relationship Id="rId3" Type="http://schemas.openxmlformats.org/officeDocument/2006/relationships/image" Target="../media/image12.png"/><Relationship Id="rId7" Type="http://schemas.openxmlformats.org/officeDocument/2006/relationships/image" Target="../media/image28.svg"/><Relationship Id="rId12" Type="http://schemas.openxmlformats.org/officeDocument/2006/relationships/image" Target="../media/image16.png"/><Relationship Id="rId17" Type="http://schemas.openxmlformats.org/officeDocument/2006/relationships/image" Target="../media/image12.svg"/><Relationship Id="rId2" Type="http://schemas.openxmlformats.org/officeDocument/2006/relationships/image" Target="../media/image11.png"/><Relationship Id="rId16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5.png"/><Relationship Id="rId11" Type="http://schemas.openxmlformats.org/officeDocument/2006/relationships/image" Target="../media/image32.svg"/><Relationship Id="rId5" Type="http://schemas.openxmlformats.org/officeDocument/2006/relationships/image" Target="../media/image26.svg"/><Relationship Id="rId15" Type="http://schemas.openxmlformats.org/officeDocument/2006/relationships/image" Target="../media/image10.svg"/><Relationship Id="rId10" Type="http://schemas.openxmlformats.org/officeDocument/2006/relationships/image" Target="../media/image27.png"/><Relationship Id="rId19" Type="http://schemas.openxmlformats.org/officeDocument/2006/relationships/image" Target="../media/image14.svg"/><Relationship Id="rId4" Type="http://schemas.openxmlformats.org/officeDocument/2006/relationships/image" Target="../media/image24.png"/><Relationship Id="rId9" Type="http://schemas.openxmlformats.org/officeDocument/2006/relationships/image" Target="../media/image30.svg"/><Relationship Id="rId14" Type="http://schemas.openxmlformats.org/officeDocument/2006/relationships/image" Target="../media/image1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8.png"/><Relationship Id="rId5" Type="http://schemas.openxmlformats.org/officeDocument/2006/relationships/image" Target="../media/image4.svg"/><Relationship Id="rId4" Type="http://schemas.openxmlformats.org/officeDocument/2006/relationships/image" Target="../media/image3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1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hyperlink" Target="mailto:lmarsicano@ose.com.uy" TargetMode="External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2"/>
          <p:cNvSpPr txBox="1">
            <a:spLocks noGrp="1"/>
          </p:cNvSpPr>
          <p:nvPr>
            <p:ph type="ctrTitle"/>
          </p:nvPr>
        </p:nvSpPr>
        <p:spPr>
          <a:xfrm>
            <a:off x="1668300" y="1340186"/>
            <a:ext cx="6869210" cy="2127379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s-UY" sz="4000" dirty="0">
                <a:latin typeface="Helvetica" panose="020B0604020202020204" pitchFamily="34" charset="0"/>
                <a:cs typeface="Helvetica" panose="020B0604020202020204" pitchFamily="34" charset="0"/>
              </a:rPr>
              <a:t>Enfoque ágil en la </a:t>
            </a:r>
            <a:r>
              <a:rPr lang="es-UY" sz="4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/>
            </a:r>
            <a:br>
              <a:rPr lang="es-UY" sz="4000" dirty="0" smtClean="0"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es-UY" sz="4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Sub Gerencia de </a:t>
            </a:r>
            <a:br>
              <a:rPr lang="es-UY" sz="4000" dirty="0" smtClean="0"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es-UY" sz="4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Mejora de Gestión de OSE</a:t>
            </a:r>
            <a:endParaRPr lang="es-UY" sz="40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Subtítulo 1"/>
          <p:cNvSpPr>
            <a:spLocks noGrp="1"/>
          </p:cNvSpPr>
          <p:nvPr>
            <p:ph type="subTitle" idx="4294967295"/>
          </p:nvPr>
        </p:nvSpPr>
        <p:spPr>
          <a:xfrm>
            <a:off x="1700185" y="3345443"/>
            <a:ext cx="5832475" cy="784225"/>
          </a:xfrm>
        </p:spPr>
        <p:txBody>
          <a:bodyPr/>
          <a:lstStyle/>
          <a:p>
            <a:pPr marL="38100" indent="0">
              <a:buNone/>
            </a:pPr>
            <a:r>
              <a:rPr lang="es-ES" sz="1800" dirty="0" smtClean="0">
                <a:solidFill>
                  <a:schemeClr val="bg1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Montevideo</a:t>
            </a:r>
            <a:r>
              <a:rPr lang="es-ES" sz="1800" dirty="0">
                <a:solidFill>
                  <a:schemeClr val="bg1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, </a:t>
            </a:r>
            <a:r>
              <a:rPr lang="es-ES" sz="1800" dirty="0" smtClean="0">
                <a:solidFill>
                  <a:schemeClr val="bg1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29 </a:t>
            </a:r>
            <a:r>
              <a:rPr lang="es-ES" sz="1800" dirty="0">
                <a:solidFill>
                  <a:schemeClr val="bg1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de </a:t>
            </a:r>
            <a:r>
              <a:rPr lang="es-ES" sz="1800" dirty="0" smtClean="0">
                <a:solidFill>
                  <a:schemeClr val="bg1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Setiembre </a:t>
            </a:r>
            <a:r>
              <a:rPr lang="es-ES" sz="1800" dirty="0">
                <a:solidFill>
                  <a:schemeClr val="bg1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de 2023</a:t>
            </a:r>
          </a:p>
          <a:p>
            <a:pPr marL="38100" indent="0">
              <a:buNone/>
            </a:pPr>
            <a:endParaRPr lang="es-UY" sz="1800" dirty="0">
              <a:solidFill>
                <a:schemeClr val="bg1">
                  <a:lumMod val="50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8"/>
          <p:cNvSpPr/>
          <p:nvPr/>
        </p:nvSpPr>
        <p:spPr>
          <a:xfrm>
            <a:off x="5725650" y="909615"/>
            <a:ext cx="1875600" cy="1852800"/>
          </a:xfrm>
          <a:prstGeom prst="ellipse">
            <a:avLst/>
          </a:prstGeom>
          <a:noFill/>
          <a:ln w="9525" cap="flat" cmpd="sng">
            <a:solidFill>
              <a:srgbClr val="CFD8DC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118;p18"/>
          <p:cNvSpPr txBox="1">
            <a:spLocks noGrp="1"/>
          </p:cNvSpPr>
          <p:nvPr>
            <p:ph type="ctrTitle" idx="4294967295"/>
          </p:nvPr>
        </p:nvSpPr>
        <p:spPr>
          <a:xfrm>
            <a:off x="604797" y="1182125"/>
            <a:ext cx="5113091" cy="2634568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s-UY" sz="3200" dirty="0">
                <a:latin typeface="Helvetica" panose="020B0604020202020204" pitchFamily="34" charset="0"/>
                <a:cs typeface="Helvetica" panose="020B0604020202020204" pitchFamily="34" charset="0"/>
              </a:rPr>
              <a:t>Metodología de trabajo</a:t>
            </a:r>
          </a:p>
        </p:txBody>
      </p:sp>
      <p:cxnSp>
        <p:nvCxnSpPr>
          <p:cNvPr id="120" name="Google Shape;120;p18"/>
          <p:cNvCxnSpPr/>
          <p:nvPr/>
        </p:nvCxnSpPr>
        <p:spPr>
          <a:xfrm rot="10800000" flipH="1">
            <a:off x="6805299" y="540952"/>
            <a:ext cx="143700" cy="377100"/>
          </a:xfrm>
          <a:prstGeom prst="straightConnector1">
            <a:avLst/>
          </a:prstGeom>
          <a:noFill/>
          <a:ln w="9525" cap="flat" cmpd="sng">
            <a:solidFill>
              <a:srgbClr val="CFD8DC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1" name="Google Shape;121;p18"/>
          <p:cNvCxnSpPr/>
          <p:nvPr/>
        </p:nvCxnSpPr>
        <p:spPr>
          <a:xfrm flipH="1">
            <a:off x="7451750" y="1182125"/>
            <a:ext cx="337200" cy="131100"/>
          </a:xfrm>
          <a:prstGeom prst="straightConnector1">
            <a:avLst/>
          </a:prstGeom>
          <a:noFill/>
          <a:ln w="9525" cap="flat" cmpd="sng">
            <a:solidFill>
              <a:srgbClr val="CFD8DC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2" name="Google Shape;122;p18"/>
          <p:cNvCxnSpPr>
            <a:endCxn id="117" idx="6"/>
          </p:cNvCxnSpPr>
          <p:nvPr/>
        </p:nvCxnSpPr>
        <p:spPr>
          <a:xfrm rot="10800000">
            <a:off x="7601250" y="1836015"/>
            <a:ext cx="998100" cy="98100"/>
          </a:xfrm>
          <a:prstGeom prst="straightConnector1">
            <a:avLst/>
          </a:prstGeom>
          <a:noFill/>
          <a:ln w="9525" cap="flat" cmpd="sng">
            <a:solidFill>
              <a:srgbClr val="CFD8D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3" name="Google Shape;123;p18"/>
          <p:cNvSpPr/>
          <p:nvPr/>
        </p:nvSpPr>
        <p:spPr>
          <a:xfrm>
            <a:off x="5875408" y="1057537"/>
            <a:ext cx="1576200" cy="1556700"/>
          </a:xfrm>
          <a:prstGeom prst="ellipse">
            <a:avLst/>
          </a:prstGeom>
          <a:noFill/>
          <a:ln w="19050" cap="flat" cmpd="sng">
            <a:solidFill>
              <a:srgbClr val="CFD8D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24" name="Google Shape;124;p18"/>
          <p:cNvGrpSpPr/>
          <p:nvPr/>
        </p:nvGrpSpPr>
        <p:grpSpPr>
          <a:xfrm>
            <a:off x="6224310" y="1351742"/>
            <a:ext cx="878284" cy="816182"/>
            <a:chOff x="5972700" y="2330200"/>
            <a:chExt cx="411625" cy="387275"/>
          </a:xfrm>
        </p:grpSpPr>
        <p:sp>
          <p:nvSpPr>
            <p:cNvPr id="125" name="Google Shape;125;p18"/>
            <p:cNvSpPr/>
            <p:nvPr/>
          </p:nvSpPr>
          <p:spPr>
            <a:xfrm>
              <a:off x="5972700" y="2476950"/>
              <a:ext cx="98050" cy="219825"/>
            </a:xfrm>
            <a:custGeom>
              <a:avLst/>
              <a:gdLst/>
              <a:ahLst/>
              <a:cxnLst/>
              <a:rect l="l" t="t" r="r" b="b"/>
              <a:pathLst>
                <a:path w="3922" h="8793" fill="none" extrusionOk="0">
                  <a:moveTo>
                    <a:pt x="0" y="0"/>
                  </a:moveTo>
                  <a:lnTo>
                    <a:pt x="0" y="8792"/>
                  </a:lnTo>
                  <a:lnTo>
                    <a:pt x="3921" y="8792"/>
                  </a:lnTo>
                  <a:lnTo>
                    <a:pt x="3921" y="0"/>
                  </a:lnTo>
                  <a:lnTo>
                    <a:pt x="0" y="0"/>
                  </a:lnTo>
                  <a:close/>
                  <a:moveTo>
                    <a:pt x="2411" y="2411"/>
                  </a:moveTo>
                  <a:lnTo>
                    <a:pt x="2411" y="2411"/>
                  </a:lnTo>
                  <a:lnTo>
                    <a:pt x="2265" y="2387"/>
                  </a:lnTo>
                  <a:lnTo>
                    <a:pt x="2143" y="2363"/>
                  </a:lnTo>
                  <a:lnTo>
                    <a:pt x="2022" y="2290"/>
                  </a:lnTo>
                  <a:lnTo>
                    <a:pt x="1924" y="2216"/>
                  </a:lnTo>
                  <a:lnTo>
                    <a:pt x="1827" y="2095"/>
                  </a:lnTo>
                  <a:lnTo>
                    <a:pt x="1754" y="1973"/>
                  </a:lnTo>
                  <a:lnTo>
                    <a:pt x="1729" y="1851"/>
                  </a:lnTo>
                  <a:lnTo>
                    <a:pt x="1705" y="1705"/>
                  </a:lnTo>
                  <a:lnTo>
                    <a:pt x="1705" y="1705"/>
                  </a:lnTo>
                  <a:lnTo>
                    <a:pt x="1729" y="1559"/>
                  </a:lnTo>
                  <a:lnTo>
                    <a:pt x="1754" y="1437"/>
                  </a:lnTo>
                  <a:lnTo>
                    <a:pt x="1827" y="1315"/>
                  </a:lnTo>
                  <a:lnTo>
                    <a:pt x="1924" y="1218"/>
                  </a:lnTo>
                  <a:lnTo>
                    <a:pt x="2022" y="1120"/>
                  </a:lnTo>
                  <a:lnTo>
                    <a:pt x="2143" y="1072"/>
                  </a:lnTo>
                  <a:lnTo>
                    <a:pt x="2265" y="1023"/>
                  </a:lnTo>
                  <a:lnTo>
                    <a:pt x="2411" y="999"/>
                  </a:lnTo>
                  <a:lnTo>
                    <a:pt x="2411" y="999"/>
                  </a:lnTo>
                  <a:lnTo>
                    <a:pt x="2557" y="1023"/>
                  </a:lnTo>
                  <a:lnTo>
                    <a:pt x="2679" y="1072"/>
                  </a:lnTo>
                  <a:lnTo>
                    <a:pt x="2801" y="1120"/>
                  </a:lnTo>
                  <a:lnTo>
                    <a:pt x="2898" y="1218"/>
                  </a:lnTo>
                  <a:lnTo>
                    <a:pt x="2996" y="1315"/>
                  </a:lnTo>
                  <a:lnTo>
                    <a:pt x="3069" y="1437"/>
                  </a:lnTo>
                  <a:lnTo>
                    <a:pt x="3093" y="1559"/>
                  </a:lnTo>
                  <a:lnTo>
                    <a:pt x="3118" y="1705"/>
                  </a:lnTo>
                  <a:lnTo>
                    <a:pt x="3118" y="1705"/>
                  </a:lnTo>
                  <a:lnTo>
                    <a:pt x="3093" y="1851"/>
                  </a:lnTo>
                  <a:lnTo>
                    <a:pt x="3069" y="1973"/>
                  </a:lnTo>
                  <a:lnTo>
                    <a:pt x="2996" y="2095"/>
                  </a:lnTo>
                  <a:lnTo>
                    <a:pt x="2898" y="2216"/>
                  </a:lnTo>
                  <a:lnTo>
                    <a:pt x="2801" y="2290"/>
                  </a:lnTo>
                  <a:lnTo>
                    <a:pt x="2679" y="2363"/>
                  </a:lnTo>
                  <a:lnTo>
                    <a:pt x="2557" y="2387"/>
                  </a:lnTo>
                  <a:lnTo>
                    <a:pt x="2411" y="2411"/>
                  </a:lnTo>
                  <a:lnTo>
                    <a:pt x="2411" y="2411"/>
                  </a:lnTo>
                  <a:close/>
                </a:path>
              </a:pathLst>
            </a:custGeom>
            <a:noFill/>
            <a:ln w="19050" cap="rnd" cmpd="sng">
              <a:solidFill>
                <a:srgbClr val="0091E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91EA"/>
                </a:solidFill>
              </a:endParaRPr>
            </a:p>
          </p:txBody>
        </p:sp>
        <p:sp>
          <p:nvSpPr>
            <p:cNvPr id="126" name="Google Shape;126;p18"/>
            <p:cNvSpPr/>
            <p:nvPr/>
          </p:nvSpPr>
          <p:spPr>
            <a:xfrm>
              <a:off x="6078025" y="2330200"/>
              <a:ext cx="306300" cy="387275"/>
            </a:xfrm>
            <a:custGeom>
              <a:avLst/>
              <a:gdLst/>
              <a:ahLst/>
              <a:cxnLst/>
              <a:rect l="l" t="t" r="r" b="b"/>
              <a:pathLst>
                <a:path w="12252" h="15491" fill="none" extrusionOk="0">
                  <a:moveTo>
                    <a:pt x="1" y="13396"/>
                  </a:moveTo>
                  <a:lnTo>
                    <a:pt x="1511" y="13396"/>
                  </a:lnTo>
                  <a:lnTo>
                    <a:pt x="1511" y="13396"/>
                  </a:lnTo>
                  <a:lnTo>
                    <a:pt x="1998" y="13639"/>
                  </a:lnTo>
                  <a:lnTo>
                    <a:pt x="2680" y="13932"/>
                  </a:lnTo>
                  <a:lnTo>
                    <a:pt x="3556" y="14273"/>
                  </a:lnTo>
                  <a:lnTo>
                    <a:pt x="4531" y="14638"/>
                  </a:lnTo>
                  <a:lnTo>
                    <a:pt x="5578" y="14955"/>
                  </a:lnTo>
                  <a:lnTo>
                    <a:pt x="6114" y="15101"/>
                  </a:lnTo>
                  <a:lnTo>
                    <a:pt x="6650" y="15222"/>
                  </a:lnTo>
                  <a:lnTo>
                    <a:pt x="7161" y="15344"/>
                  </a:lnTo>
                  <a:lnTo>
                    <a:pt x="7672" y="15417"/>
                  </a:lnTo>
                  <a:lnTo>
                    <a:pt x="8135" y="15466"/>
                  </a:lnTo>
                  <a:lnTo>
                    <a:pt x="8598" y="15490"/>
                  </a:lnTo>
                  <a:lnTo>
                    <a:pt x="8598" y="15490"/>
                  </a:lnTo>
                  <a:lnTo>
                    <a:pt x="9377" y="15490"/>
                  </a:lnTo>
                  <a:lnTo>
                    <a:pt x="9791" y="15466"/>
                  </a:lnTo>
                  <a:lnTo>
                    <a:pt x="10181" y="15417"/>
                  </a:lnTo>
                  <a:lnTo>
                    <a:pt x="10522" y="15320"/>
                  </a:lnTo>
                  <a:lnTo>
                    <a:pt x="10692" y="15271"/>
                  </a:lnTo>
                  <a:lnTo>
                    <a:pt x="10814" y="15222"/>
                  </a:lnTo>
                  <a:lnTo>
                    <a:pt x="10936" y="15149"/>
                  </a:lnTo>
                  <a:lnTo>
                    <a:pt x="11033" y="15052"/>
                  </a:lnTo>
                  <a:lnTo>
                    <a:pt x="11082" y="14955"/>
                  </a:lnTo>
                  <a:lnTo>
                    <a:pt x="11131" y="14833"/>
                  </a:lnTo>
                  <a:lnTo>
                    <a:pt x="11204" y="14126"/>
                  </a:lnTo>
                  <a:lnTo>
                    <a:pt x="11204" y="14126"/>
                  </a:lnTo>
                  <a:lnTo>
                    <a:pt x="11180" y="13956"/>
                  </a:lnTo>
                  <a:lnTo>
                    <a:pt x="11131" y="13810"/>
                  </a:lnTo>
                  <a:lnTo>
                    <a:pt x="11033" y="13664"/>
                  </a:lnTo>
                  <a:lnTo>
                    <a:pt x="10887" y="13542"/>
                  </a:lnTo>
                  <a:lnTo>
                    <a:pt x="10887" y="13542"/>
                  </a:lnTo>
                  <a:lnTo>
                    <a:pt x="11009" y="13518"/>
                  </a:lnTo>
                  <a:lnTo>
                    <a:pt x="11131" y="13469"/>
                  </a:lnTo>
                  <a:lnTo>
                    <a:pt x="11253" y="13420"/>
                  </a:lnTo>
                  <a:lnTo>
                    <a:pt x="11350" y="13323"/>
                  </a:lnTo>
                  <a:lnTo>
                    <a:pt x="11423" y="13225"/>
                  </a:lnTo>
                  <a:lnTo>
                    <a:pt x="11496" y="13104"/>
                  </a:lnTo>
                  <a:lnTo>
                    <a:pt x="11545" y="12957"/>
                  </a:lnTo>
                  <a:lnTo>
                    <a:pt x="11569" y="12836"/>
                  </a:lnTo>
                  <a:lnTo>
                    <a:pt x="11642" y="11959"/>
                  </a:lnTo>
                  <a:lnTo>
                    <a:pt x="11642" y="11959"/>
                  </a:lnTo>
                  <a:lnTo>
                    <a:pt x="11642" y="11837"/>
                  </a:lnTo>
                  <a:lnTo>
                    <a:pt x="11642" y="11740"/>
                  </a:lnTo>
                  <a:lnTo>
                    <a:pt x="11618" y="11618"/>
                  </a:lnTo>
                  <a:lnTo>
                    <a:pt x="11569" y="11521"/>
                  </a:lnTo>
                  <a:lnTo>
                    <a:pt x="11447" y="11350"/>
                  </a:lnTo>
                  <a:lnTo>
                    <a:pt x="11374" y="11277"/>
                  </a:lnTo>
                  <a:lnTo>
                    <a:pt x="11301" y="11204"/>
                  </a:lnTo>
                  <a:lnTo>
                    <a:pt x="11301" y="11204"/>
                  </a:lnTo>
                  <a:lnTo>
                    <a:pt x="11423" y="11180"/>
                  </a:lnTo>
                  <a:lnTo>
                    <a:pt x="11521" y="11131"/>
                  </a:lnTo>
                  <a:lnTo>
                    <a:pt x="11618" y="11058"/>
                  </a:lnTo>
                  <a:lnTo>
                    <a:pt x="11715" y="10960"/>
                  </a:lnTo>
                  <a:lnTo>
                    <a:pt x="11788" y="10863"/>
                  </a:lnTo>
                  <a:lnTo>
                    <a:pt x="11837" y="10766"/>
                  </a:lnTo>
                  <a:lnTo>
                    <a:pt x="11886" y="10644"/>
                  </a:lnTo>
                  <a:lnTo>
                    <a:pt x="11910" y="10498"/>
                  </a:lnTo>
                  <a:lnTo>
                    <a:pt x="11983" y="9645"/>
                  </a:lnTo>
                  <a:lnTo>
                    <a:pt x="11983" y="9645"/>
                  </a:lnTo>
                  <a:lnTo>
                    <a:pt x="11983" y="9523"/>
                  </a:lnTo>
                  <a:lnTo>
                    <a:pt x="11983" y="9402"/>
                  </a:lnTo>
                  <a:lnTo>
                    <a:pt x="11959" y="9280"/>
                  </a:lnTo>
                  <a:lnTo>
                    <a:pt x="11910" y="9182"/>
                  </a:lnTo>
                  <a:lnTo>
                    <a:pt x="11861" y="9085"/>
                  </a:lnTo>
                  <a:lnTo>
                    <a:pt x="11788" y="9012"/>
                  </a:lnTo>
                  <a:lnTo>
                    <a:pt x="11715" y="8939"/>
                  </a:lnTo>
                  <a:lnTo>
                    <a:pt x="11618" y="8866"/>
                  </a:lnTo>
                  <a:lnTo>
                    <a:pt x="11618" y="8866"/>
                  </a:lnTo>
                  <a:lnTo>
                    <a:pt x="11715" y="8841"/>
                  </a:lnTo>
                  <a:lnTo>
                    <a:pt x="11813" y="8768"/>
                  </a:lnTo>
                  <a:lnTo>
                    <a:pt x="11910" y="8695"/>
                  </a:lnTo>
                  <a:lnTo>
                    <a:pt x="11983" y="8622"/>
                  </a:lnTo>
                  <a:lnTo>
                    <a:pt x="12056" y="8525"/>
                  </a:lnTo>
                  <a:lnTo>
                    <a:pt x="12105" y="8427"/>
                  </a:lnTo>
                  <a:lnTo>
                    <a:pt x="12129" y="8306"/>
                  </a:lnTo>
                  <a:lnTo>
                    <a:pt x="12154" y="8184"/>
                  </a:lnTo>
                  <a:lnTo>
                    <a:pt x="12251" y="7307"/>
                  </a:lnTo>
                  <a:lnTo>
                    <a:pt x="12251" y="7307"/>
                  </a:lnTo>
                  <a:lnTo>
                    <a:pt x="12227" y="7185"/>
                  </a:lnTo>
                  <a:lnTo>
                    <a:pt x="12202" y="7064"/>
                  </a:lnTo>
                  <a:lnTo>
                    <a:pt x="12154" y="6966"/>
                  </a:lnTo>
                  <a:lnTo>
                    <a:pt x="12105" y="6869"/>
                  </a:lnTo>
                  <a:lnTo>
                    <a:pt x="12032" y="6771"/>
                  </a:lnTo>
                  <a:lnTo>
                    <a:pt x="11935" y="6698"/>
                  </a:lnTo>
                  <a:lnTo>
                    <a:pt x="11715" y="6552"/>
                  </a:lnTo>
                  <a:lnTo>
                    <a:pt x="11472" y="6430"/>
                  </a:lnTo>
                  <a:lnTo>
                    <a:pt x="11180" y="6333"/>
                  </a:lnTo>
                  <a:lnTo>
                    <a:pt x="10863" y="6260"/>
                  </a:lnTo>
                  <a:lnTo>
                    <a:pt x="10546" y="6211"/>
                  </a:lnTo>
                  <a:lnTo>
                    <a:pt x="10546" y="6211"/>
                  </a:lnTo>
                  <a:lnTo>
                    <a:pt x="9864" y="6114"/>
                  </a:lnTo>
                  <a:lnTo>
                    <a:pt x="8817" y="6016"/>
                  </a:lnTo>
                  <a:lnTo>
                    <a:pt x="7575" y="5943"/>
                  </a:lnTo>
                  <a:lnTo>
                    <a:pt x="6309" y="5870"/>
                  </a:lnTo>
                  <a:lnTo>
                    <a:pt x="6309" y="5870"/>
                  </a:lnTo>
                  <a:lnTo>
                    <a:pt x="6479" y="5578"/>
                  </a:lnTo>
                  <a:lnTo>
                    <a:pt x="6625" y="5237"/>
                  </a:lnTo>
                  <a:lnTo>
                    <a:pt x="6771" y="4872"/>
                  </a:lnTo>
                  <a:lnTo>
                    <a:pt x="6869" y="4482"/>
                  </a:lnTo>
                  <a:lnTo>
                    <a:pt x="6966" y="4092"/>
                  </a:lnTo>
                  <a:lnTo>
                    <a:pt x="7064" y="3678"/>
                  </a:lnTo>
                  <a:lnTo>
                    <a:pt x="7161" y="2875"/>
                  </a:lnTo>
                  <a:lnTo>
                    <a:pt x="7234" y="2144"/>
                  </a:lnTo>
                  <a:lnTo>
                    <a:pt x="7283" y="1535"/>
                  </a:lnTo>
                  <a:lnTo>
                    <a:pt x="7283" y="975"/>
                  </a:lnTo>
                  <a:lnTo>
                    <a:pt x="7283" y="975"/>
                  </a:lnTo>
                  <a:lnTo>
                    <a:pt x="7283" y="804"/>
                  </a:lnTo>
                  <a:lnTo>
                    <a:pt x="7210" y="609"/>
                  </a:lnTo>
                  <a:lnTo>
                    <a:pt x="7137" y="463"/>
                  </a:lnTo>
                  <a:lnTo>
                    <a:pt x="7015" y="317"/>
                  </a:lnTo>
                  <a:lnTo>
                    <a:pt x="6869" y="171"/>
                  </a:lnTo>
                  <a:lnTo>
                    <a:pt x="6698" y="98"/>
                  </a:lnTo>
                  <a:lnTo>
                    <a:pt x="6503" y="25"/>
                  </a:lnTo>
                  <a:lnTo>
                    <a:pt x="6309" y="1"/>
                  </a:lnTo>
                  <a:lnTo>
                    <a:pt x="6309" y="1"/>
                  </a:lnTo>
                  <a:lnTo>
                    <a:pt x="5943" y="25"/>
                  </a:lnTo>
                  <a:lnTo>
                    <a:pt x="5700" y="74"/>
                  </a:lnTo>
                  <a:lnTo>
                    <a:pt x="5505" y="147"/>
                  </a:lnTo>
                  <a:lnTo>
                    <a:pt x="5359" y="220"/>
                  </a:lnTo>
                  <a:lnTo>
                    <a:pt x="5359" y="220"/>
                  </a:lnTo>
                  <a:lnTo>
                    <a:pt x="4969" y="1462"/>
                  </a:lnTo>
                  <a:lnTo>
                    <a:pt x="4774" y="2022"/>
                  </a:lnTo>
                  <a:lnTo>
                    <a:pt x="4579" y="2534"/>
                  </a:lnTo>
                  <a:lnTo>
                    <a:pt x="4385" y="2996"/>
                  </a:lnTo>
                  <a:lnTo>
                    <a:pt x="4190" y="3386"/>
                  </a:lnTo>
                  <a:lnTo>
                    <a:pt x="4019" y="3678"/>
                  </a:lnTo>
                  <a:lnTo>
                    <a:pt x="3873" y="3922"/>
                  </a:lnTo>
                  <a:lnTo>
                    <a:pt x="3873" y="3922"/>
                  </a:lnTo>
                  <a:lnTo>
                    <a:pt x="3654" y="4141"/>
                  </a:lnTo>
                  <a:lnTo>
                    <a:pt x="3313" y="4482"/>
                  </a:lnTo>
                  <a:lnTo>
                    <a:pt x="2509" y="5237"/>
                  </a:lnTo>
                  <a:lnTo>
                    <a:pt x="1438" y="6211"/>
                  </a:lnTo>
                  <a:lnTo>
                    <a:pt x="1" y="6211"/>
                  </a:lnTo>
                </a:path>
              </a:pathLst>
            </a:custGeom>
            <a:noFill/>
            <a:ln w="19050" cap="rnd" cmpd="sng">
              <a:solidFill>
                <a:srgbClr val="0091E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91EA"/>
                </a:solidFill>
              </a:endParaRPr>
            </a:p>
          </p:txBody>
        </p:sp>
      </p:grpSp>
      <p:sp>
        <p:nvSpPr>
          <p:cNvPr id="127" name="Google Shape;127;p18"/>
          <p:cNvSpPr txBox="1">
            <a:spLocks noGrp="1"/>
          </p:cNvSpPr>
          <p:nvPr>
            <p:ph type="sldNum" idx="12"/>
          </p:nvPr>
        </p:nvSpPr>
        <p:spPr>
          <a:xfrm>
            <a:off x="84043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1754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412439" y="141142"/>
            <a:ext cx="7764882" cy="550621"/>
          </a:xfrm>
        </p:spPr>
        <p:txBody>
          <a:bodyPr anchor="ctr"/>
          <a:lstStyle/>
          <a:p>
            <a:r>
              <a:rPr lang="es-UY" sz="2400" dirty="0" smtClean="0">
                <a:solidFill>
                  <a:srgbClr val="0070C0"/>
                </a:solidFill>
                <a:latin typeface="Helvetica"/>
                <a:cs typeface="Helvetica"/>
              </a:rPr>
              <a:t>Esquema metodología</a:t>
            </a:r>
            <a:endParaRPr lang="es-UY" sz="2400" dirty="0">
              <a:latin typeface="Helvetica"/>
              <a:cs typeface="Helvetica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s-UY" smtClean="0">
                <a:solidFill>
                  <a:srgbClr val="0091EA"/>
                </a:solidFill>
              </a:rPr>
              <a:pPr/>
              <a:t>11</a:t>
            </a:fld>
            <a:endParaRPr lang="es-UY">
              <a:solidFill>
                <a:srgbClr val="0091EA"/>
              </a:solidFill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1614228" y="3460678"/>
            <a:ext cx="26148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b="1" dirty="0" smtClean="0">
                <a:solidFill>
                  <a:schemeClr val="bg2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Definición de estrategias</a:t>
            </a:r>
            <a:endParaRPr lang="es-UY" sz="1600" b="1" dirty="0">
              <a:solidFill>
                <a:schemeClr val="bg2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1638272" y="4165886"/>
            <a:ext cx="25907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b="1" dirty="0" smtClean="0">
                <a:solidFill>
                  <a:schemeClr val="bg2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Priorización de acciones</a:t>
            </a:r>
            <a:endParaRPr lang="es-UY" sz="1600" b="1" dirty="0">
              <a:solidFill>
                <a:schemeClr val="bg2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7317876" y="2322074"/>
            <a:ext cx="16352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b="1" dirty="0" smtClean="0">
                <a:solidFill>
                  <a:schemeClr val="bg2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Hoja de ruta 2023 - 2024</a:t>
            </a:r>
            <a:endParaRPr lang="es-UY" sz="1600" b="1" dirty="0">
              <a:solidFill>
                <a:schemeClr val="bg2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6" name="Rectángulo redondeado 15"/>
          <p:cNvSpPr/>
          <p:nvPr/>
        </p:nvSpPr>
        <p:spPr>
          <a:xfrm>
            <a:off x="2055047" y="2646593"/>
            <a:ext cx="1733180" cy="463032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 smtClean="0"/>
              <a:t>FODA</a:t>
            </a:r>
            <a:endParaRPr lang="es-UY" sz="2000" b="1" dirty="0"/>
          </a:p>
        </p:txBody>
      </p:sp>
      <p:sp>
        <p:nvSpPr>
          <p:cNvPr id="17" name="Cheurón 16"/>
          <p:cNvSpPr/>
          <p:nvPr/>
        </p:nvSpPr>
        <p:spPr>
          <a:xfrm rot="5400000">
            <a:off x="2803254" y="3086710"/>
            <a:ext cx="236765" cy="526941"/>
          </a:xfrm>
          <a:prstGeom prst="chevron">
            <a:avLst/>
          </a:prstGeom>
          <a:solidFill>
            <a:schemeClr val="accent4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>
              <a:solidFill>
                <a:schemeClr val="tx1"/>
              </a:solidFill>
            </a:endParaRPr>
          </a:p>
        </p:txBody>
      </p:sp>
      <p:sp>
        <p:nvSpPr>
          <p:cNvPr id="18" name="Cheurón 17"/>
          <p:cNvSpPr/>
          <p:nvPr/>
        </p:nvSpPr>
        <p:spPr>
          <a:xfrm rot="5400000">
            <a:off x="2803253" y="3667639"/>
            <a:ext cx="236765" cy="526941"/>
          </a:xfrm>
          <a:prstGeom prst="chevron">
            <a:avLst/>
          </a:prstGeom>
          <a:solidFill>
            <a:schemeClr val="accent4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>
              <a:solidFill>
                <a:schemeClr val="tx1"/>
              </a:solidFill>
            </a:endParaRPr>
          </a:p>
        </p:txBody>
      </p:sp>
      <p:sp>
        <p:nvSpPr>
          <p:cNvPr id="19" name="Elipse 18"/>
          <p:cNvSpPr/>
          <p:nvPr/>
        </p:nvSpPr>
        <p:spPr>
          <a:xfrm>
            <a:off x="835798" y="850414"/>
            <a:ext cx="1589685" cy="15896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s-ES" b="1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Modelo Compromiso con la Gestión </a:t>
            </a:r>
            <a:r>
              <a:rPr lang="es-ES" b="1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Pública</a:t>
            </a:r>
            <a:endParaRPr lang="es-UY" dirty="0"/>
          </a:p>
        </p:txBody>
      </p:sp>
      <p:sp>
        <p:nvSpPr>
          <p:cNvPr id="20" name="Elipse 19"/>
          <p:cNvSpPr/>
          <p:nvPr/>
        </p:nvSpPr>
        <p:spPr>
          <a:xfrm>
            <a:off x="3434203" y="828028"/>
            <a:ext cx="1589685" cy="15896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s-ES" b="1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Agilidad Comunidad de </a:t>
            </a:r>
            <a:r>
              <a:rPr lang="es-ES" b="1" dirty="0" err="1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PMOs</a:t>
            </a:r>
            <a:r>
              <a:rPr lang="es-ES" b="1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del Estado</a:t>
            </a:r>
            <a:endParaRPr lang="es-UY" b="1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1" name="Cheurón 20"/>
          <p:cNvSpPr/>
          <p:nvPr/>
        </p:nvSpPr>
        <p:spPr>
          <a:xfrm rot="5400000">
            <a:off x="2777215" y="2139611"/>
            <a:ext cx="236765" cy="526941"/>
          </a:xfrm>
          <a:prstGeom prst="chevron">
            <a:avLst/>
          </a:prstGeom>
          <a:solidFill>
            <a:schemeClr val="accent4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>
              <a:solidFill>
                <a:schemeClr val="tx1"/>
              </a:solidFill>
            </a:endParaRPr>
          </a:p>
        </p:txBody>
      </p:sp>
      <p:sp>
        <p:nvSpPr>
          <p:cNvPr id="22" name="Más 21"/>
          <p:cNvSpPr/>
          <p:nvPr/>
        </p:nvSpPr>
        <p:spPr>
          <a:xfrm>
            <a:off x="2589436" y="1296196"/>
            <a:ext cx="612322" cy="552332"/>
          </a:xfrm>
          <a:prstGeom prst="mathPlus">
            <a:avLst>
              <a:gd name="adj1" fmla="val 14651"/>
            </a:avLst>
          </a:prstGeom>
          <a:solidFill>
            <a:schemeClr val="accent4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23" name="Google Shape;117;p18"/>
          <p:cNvSpPr/>
          <p:nvPr/>
        </p:nvSpPr>
        <p:spPr>
          <a:xfrm>
            <a:off x="5801814" y="1854782"/>
            <a:ext cx="1597714" cy="1578292"/>
          </a:xfrm>
          <a:prstGeom prst="ellipse">
            <a:avLst/>
          </a:prstGeom>
          <a:noFill/>
          <a:ln w="9525" cap="flat" cmpd="sng">
            <a:solidFill>
              <a:srgbClr val="CFD8DC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4" name="Google Shape;123;p18"/>
          <p:cNvSpPr/>
          <p:nvPr/>
        </p:nvSpPr>
        <p:spPr>
          <a:xfrm>
            <a:off x="5929334" y="1980897"/>
            <a:ext cx="1342673" cy="1326062"/>
          </a:xfrm>
          <a:prstGeom prst="ellipse">
            <a:avLst/>
          </a:prstGeom>
          <a:noFill/>
          <a:ln w="19050" cap="flat" cmpd="sng">
            <a:solidFill>
              <a:srgbClr val="CFD8D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grpSp>
        <p:nvGrpSpPr>
          <p:cNvPr id="25" name="Google Shape;124;p18"/>
          <p:cNvGrpSpPr/>
          <p:nvPr/>
        </p:nvGrpSpPr>
        <p:grpSpPr>
          <a:xfrm>
            <a:off x="6265633" y="2237703"/>
            <a:ext cx="748159" cy="695258"/>
            <a:chOff x="5972700" y="2330200"/>
            <a:chExt cx="411625" cy="387275"/>
          </a:xfrm>
        </p:grpSpPr>
        <p:sp>
          <p:nvSpPr>
            <p:cNvPr id="26" name="Google Shape;125;p18"/>
            <p:cNvSpPr/>
            <p:nvPr/>
          </p:nvSpPr>
          <p:spPr>
            <a:xfrm>
              <a:off x="5972700" y="2476950"/>
              <a:ext cx="98050" cy="219825"/>
            </a:xfrm>
            <a:custGeom>
              <a:avLst/>
              <a:gdLst/>
              <a:ahLst/>
              <a:cxnLst/>
              <a:rect l="l" t="t" r="r" b="b"/>
              <a:pathLst>
                <a:path w="3922" h="8793" fill="none" extrusionOk="0">
                  <a:moveTo>
                    <a:pt x="0" y="0"/>
                  </a:moveTo>
                  <a:lnTo>
                    <a:pt x="0" y="8792"/>
                  </a:lnTo>
                  <a:lnTo>
                    <a:pt x="3921" y="8792"/>
                  </a:lnTo>
                  <a:lnTo>
                    <a:pt x="3921" y="0"/>
                  </a:lnTo>
                  <a:lnTo>
                    <a:pt x="0" y="0"/>
                  </a:lnTo>
                  <a:close/>
                  <a:moveTo>
                    <a:pt x="2411" y="2411"/>
                  </a:moveTo>
                  <a:lnTo>
                    <a:pt x="2411" y="2411"/>
                  </a:lnTo>
                  <a:lnTo>
                    <a:pt x="2265" y="2387"/>
                  </a:lnTo>
                  <a:lnTo>
                    <a:pt x="2143" y="2363"/>
                  </a:lnTo>
                  <a:lnTo>
                    <a:pt x="2022" y="2290"/>
                  </a:lnTo>
                  <a:lnTo>
                    <a:pt x="1924" y="2216"/>
                  </a:lnTo>
                  <a:lnTo>
                    <a:pt x="1827" y="2095"/>
                  </a:lnTo>
                  <a:lnTo>
                    <a:pt x="1754" y="1973"/>
                  </a:lnTo>
                  <a:lnTo>
                    <a:pt x="1729" y="1851"/>
                  </a:lnTo>
                  <a:lnTo>
                    <a:pt x="1705" y="1705"/>
                  </a:lnTo>
                  <a:lnTo>
                    <a:pt x="1705" y="1705"/>
                  </a:lnTo>
                  <a:lnTo>
                    <a:pt x="1729" y="1559"/>
                  </a:lnTo>
                  <a:lnTo>
                    <a:pt x="1754" y="1437"/>
                  </a:lnTo>
                  <a:lnTo>
                    <a:pt x="1827" y="1315"/>
                  </a:lnTo>
                  <a:lnTo>
                    <a:pt x="1924" y="1218"/>
                  </a:lnTo>
                  <a:lnTo>
                    <a:pt x="2022" y="1120"/>
                  </a:lnTo>
                  <a:lnTo>
                    <a:pt x="2143" y="1072"/>
                  </a:lnTo>
                  <a:lnTo>
                    <a:pt x="2265" y="1023"/>
                  </a:lnTo>
                  <a:lnTo>
                    <a:pt x="2411" y="999"/>
                  </a:lnTo>
                  <a:lnTo>
                    <a:pt x="2411" y="999"/>
                  </a:lnTo>
                  <a:lnTo>
                    <a:pt x="2557" y="1023"/>
                  </a:lnTo>
                  <a:lnTo>
                    <a:pt x="2679" y="1072"/>
                  </a:lnTo>
                  <a:lnTo>
                    <a:pt x="2801" y="1120"/>
                  </a:lnTo>
                  <a:lnTo>
                    <a:pt x="2898" y="1218"/>
                  </a:lnTo>
                  <a:lnTo>
                    <a:pt x="2996" y="1315"/>
                  </a:lnTo>
                  <a:lnTo>
                    <a:pt x="3069" y="1437"/>
                  </a:lnTo>
                  <a:lnTo>
                    <a:pt x="3093" y="1559"/>
                  </a:lnTo>
                  <a:lnTo>
                    <a:pt x="3118" y="1705"/>
                  </a:lnTo>
                  <a:lnTo>
                    <a:pt x="3118" y="1705"/>
                  </a:lnTo>
                  <a:lnTo>
                    <a:pt x="3093" y="1851"/>
                  </a:lnTo>
                  <a:lnTo>
                    <a:pt x="3069" y="1973"/>
                  </a:lnTo>
                  <a:lnTo>
                    <a:pt x="2996" y="2095"/>
                  </a:lnTo>
                  <a:lnTo>
                    <a:pt x="2898" y="2216"/>
                  </a:lnTo>
                  <a:lnTo>
                    <a:pt x="2801" y="2290"/>
                  </a:lnTo>
                  <a:lnTo>
                    <a:pt x="2679" y="2363"/>
                  </a:lnTo>
                  <a:lnTo>
                    <a:pt x="2557" y="2387"/>
                  </a:lnTo>
                  <a:lnTo>
                    <a:pt x="2411" y="2411"/>
                  </a:lnTo>
                  <a:lnTo>
                    <a:pt x="2411" y="2411"/>
                  </a:lnTo>
                  <a:close/>
                </a:path>
              </a:pathLst>
            </a:custGeom>
            <a:noFill/>
            <a:ln w="19050" cap="rnd" cmpd="sng">
              <a:solidFill>
                <a:srgbClr val="0091E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>
                <a:solidFill>
                  <a:srgbClr val="0091EA"/>
                </a:solidFill>
              </a:endParaRPr>
            </a:p>
          </p:txBody>
        </p:sp>
        <p:sp>
          <p:nvSpPr>
            <p:cNvPr id="27" name="Google Shape;126;p18"/>
            <p:cNvSpPr/>
            <p:nvPr/>
          </p:nvSpPr>
          <p:spPr>
            <a:xfrm>
              <a:off x="6078025" y="2330200"/>
              <a:ext cx="306300" cy="387275"/>
            </a:xfrm>
            <a:custGeom>
              <a:avLst/>
              <a:gdLst/>
              <a:ahLst/>
              <a:cxnLst/>
              <a:rect l="l" t="t" r="r" b="b"/>
              <a:pathLst>
                <a:path w="12252" h="15491" fill="none" extrusionOk="0">
                  <a:moveTo>
                    <a:pt x="1" y="13396"/>
                  </a:moveTo>
                  <a:lnTo>
                    <a:pt x="1511" y="13396"/>
                  </a:lnTo>
                  <a:lnTo>
                    <a:pt x="1511" y="13396"/>
                  </a:lnTo>
                  <a:lnTo>
                    <a:pt x="1998" y="13639"/>
                  </a:lnTo>
                  <a:lnTo>
                    <a:pt x="2680" y="13932"/>
                  </a:lnTo>
                  <a:lnTo>
                    <a:pt x="3556" y="14273"/>
                  </a:lnTo>
                  <a:lnTo>
                    <a:pt x="4531" y="14638"/>
                  </a:lnTo>
                  <a:lnTo>
                    <a:pt x="5578" y="14955"/>
                  </a:lnTo>
                  <a:lnTo>
                    <a:pt x="6114" y="15101"/>
                  </a:lnTo>
                  <a:lnTo>
                    <a:pt x="6650" y="15222"/>
                  </a:lnTo>
                  <a:lnTo>
                    <a:pt x="7161" y="15344"/>
                  </a:lnTo>
                  <a:lnTo>
                    <a:pt x="7672" y="15417"/>
                  </a:lnTo>
                  <a:lnTo>
                    <a:pt x="8135" y="15466"/>
                  </a:lnTo>
                  <a:lnTo>
                    <a:pt x="8598" y="15490"/>
                  </a:lnTo>
                  <a:lnTo>
                    <a:pt x="8598" y="15490"/>
                  </a:lnTo>
                  <a:lnTo>
                    <a:pt x="9377" y="15490"/>
                  </a:lnTo>
                  <a:lnTo>
                    <a:pt x="9791" y="15466"/>
                  </a:lnTo>
                  <a:lnTo>
                    <a:pt x="10181" y="15417"/>
                  </a:lnTo>
                  <a:lnTo>
                    <a:pt x="10522" y="15320"/>
                  </a:lnTo>
                  <a:lnTo>
                    <a:pt x="10692" y="15271"/>
                  </a:lnTo>
                  <a:lnTo>
                    <a:pt x="10814" y="15222"/>
                  </a:lnTo>
                  <a:lnTo>
                    <a:pt x="10936" y="15149"/>
                  </a:lnTo>
                  <a:lnTo>
                    <a:pt x="11033" y="15052"/>
                  </a:lnTo>
                  <a:lnTo>
                    <a:pt x="11082" y="14955"/>
                  </a:lnTo>
                  <a:lnTo>
                    <a:pt x="11131" y="14833"/>
                  </a:lnTo>
                  <a:lnTo>
                    <a:pt x="11204" y="14126"/>
                  </a:lnTo>
                  <a:lnTo>
                    <a:pt x="11204" y="14126"/>
                  </a:lnTo>
                  <a:lnTo>
                    <a:pt x="11180" y="13956"/>
                  </a:lnTo>
                  <a:lnTo>
                    <a:pt x="11131" y="13810"/>
                  </a:lnTo>
                  <a:lnTo>
                    <a:pt x="11033" y="13664"/>
                  </a:lnTo>
                  <a:lnTo>
                    <a:pt x="10887" y="13542"/>
                  </a:lnTo>
                  <a:lnTo>
                    <a:pt x="10887" y="13542"/>
                  </a:lnTo>
                  <a:lnTo>
                    <a:pt x="11009" y="13518"/>
                  </a:lnTo>
                  <a:lnTo>
                    <a:pt x="11131" y="13469"/>
                  </a:lnTo>
                  <a:lnTo>
                    <a:pt x="11253" y="13420"/>
                  </a:lnTo>
                  <a:lnTo>
                    <a:pt x="11350" y="13323"/>
                  </a:lnTo>
                  <a:lnTo>
                    <a:pt x="11423" y="13225"/>
                  </a:lnTo>
                  <a:lnTo>
                    <a:pt x="11496" y="13104"/>
                  </a:lnTo>
                  <a:lnTo>
                    <a:pt x="11545" y="12957"/>
                  </a:lnTo>
                  <a:lnTo>
                    <a:pt x="11569" y="12836"/>
                  </a:lnTo>
                  <a:lnTo>
                    <a:pt x="11642" y="11959"/>
                  </a:lnTo>
                  <a:lnTo>
                    <a:pt x="11642" y="11959"/>
                  </a:lnTo>
                  <a:lnTo>
                    <a:pt x="11642" y="11837"/>
                  </a:lnTo>
                  <a:lnTo>
                    <a:pt x="11642" y="11740"/>
                  </a:lnTo>
                  <a:lnTo>
                    <a:pt x="11618" y="11618"/>
                  </a:lnTo>
                  <a:lnTo>
                    <a:pt x="11569" y="11521"/>
                  </a:lnTo>
                  <a:lnTo>
                    <a:pt x="11447" y="11350"/>
                  </a:lnTo>
                  <a:lnTo>
                    <a:pt x="11374" y="11277"/>
                  </a:lnTo>
                  <a:lnTo>
                    <a:pt x="11301" y="11204"/>
                  </a:lnTo>
                  <a:lnTo>
                    <a:pt x="11301" y="11204"/>
                  </a:lnTo>
                  <a:lnTo>
                    <a:pt x="11423" y="11180"/>
                  </a:lnTo>
                  <a:lnTo>
                    <a:pt x="11521" y="11131"/>
                  </a:lnTo>
                  <a:lnTo>
                    <a:pt x="11618" y="11058"/>
                  </a:lnTo>
                  <a:lnTo>
                    <a:pt x="11715" y="10960"/>
                  </a:lnTo>
                  <a:lnTo>
                    <a:pt x="11788" y="10863"/>
                  </a:lnTo>
                  <a:lnTo>
                    <a:pt x="11837" y="10766"/>
                  </a:lnTo>
                  <a:lnTo>
                    <a:pt x="11886" y="10644"/>
                  </a:lnTo>
                  <a:lnTo>
                    <a:pt x="11910" y="10498"/>
                  </a:lnTo>
                  <a:lnTo>
                    <a:pt x="11983" y="9645"/>
                  </a:lnTo>
                  <a:lnTo>
                    <a:pt x="11983" y="9645"/>
                  </a:lnTo>
                  <a:lnTo>
                    <a:pt x="11983" y="9523"/>
                  </a:lnTo>
                  <a:lnTo>
                    <a:pt x="11983" y="9402"/>
                  </a:lnTo>
                  <a:lnTo>
                    <a:pt x="11959" y="9280"/>
                  </a:lnTo>
                  <a:lnTo>
                    <a:pt x="11910" y="9182"/>
                  </a:lnTo>
                  <a:lnTo>
                    <a:pt x="11861" y="9085"/>
                  </a:lnTo>
                  <a:lnTo>
                    <a:pt x="11788" y="9012"/>
                  </a:lnTo>
                  <a:lnTo>
                    <a:pt x="11715" y="8939"/>
                  </a:lnTo>
                  <a:lnTo>
                    <a:pt x="11618" y="8866"/>
                  </a:lnTo>
                  <a:lnTo>
                    <a:pt x="11618" y="8866"/>
                  </a:lnTo>
                  <a:lnTo>
                    <a:pt x="11715" y="8841"/>
                  </a:lnTo>
                  <a:lnTo>
                    <a:pt x="11813" y="8768"/>
                  </a:lnTo>
                  <a:lnTo>
                    <a:pt x="11910" y="8695"/>
                  </a:lnTo>
                  <a:lnTo>
                    <a:pt x="11983" y="8622"/>
                  </a:lnTo>
                  <a:lnTo>
                    <a:pt x="12056" y="8525"/>
                  </a:lnTo>
                  <a:lnTo>
                    <a:pt x="12105" y="8427"/>
                  </a:lnTo>
                  <a:lnTo>
                    <a:pt x="12129" y="8306"/>
                  </a:lnTo>
                  <a:lnTo>
                    <a:pt x="12154" y="8184"/>
                  </a:lnTo>
                  <a:lnTo>
                    <a:pt x="12251" y="7307"/>
                  </a:lnTo>
                  <a:lnTo>
                    <a:pt x="12251" y="7307"/>
                  </a:lnTo>
                  <a:lnTo>
                    <a:pt x="12227" y="7185"/>
                  </a:lnTo>
                  <a:lnTo>
                    <a:pt x="12202" y="7064"/>
                  </a:lnTo>
                  <a:lnTo>
                    <a:pt x="12154" y="6966"/>
                  </a:lnTo>
                  <a:lnTo>
                    <a:pt x="12105" y="6869"/>
                  </a:lnTo>
                  <a:lnTo>
                    <a:pt x="12032" y="6771"/>
                  </a:lnTo>
                  <a:lnTo>
                    <a:pt x="11935" y="6698"/>
                  </a:lnTo>
                  <a:lnTo>
                    <a:pt x="11715" y="6552"/>
                  </a:lnTo>
                  <a:lnTo>
                    <a:pt x="11472" y="6430"/>
                  </a:lnTo>
                  <a:lnTo>
                    <a:pt x="11180" y="6333"/>
                  </a:lnTo>
                  <a:lnTo>
                    <a:pt x="10863" y="6260"/>
                  </a:lnTo>
                  <a:lnTo>
                    <a:pt x="10546" y="6211"/>
                  </a:lnTo>
                  <a:lnTo>
                    <a:pt x="10546" y="6211"/>
                  </a:lnTo>
                  <a:lnTo>
                    <a:pt x="9864" y="6114"/>
                  </a:lnTo>
                  <a:lnTo>
                    <a:pt x="8817" y="6016"/>
                  </a:lnTo>
                  <a:lnTo>
                    <a:pt x="7575" y="5943"/>
                  </a:lnTo>
                  <a:lnTo>
                    <a:pt x="6309" y="5870"/>
                  </a:lnTo>
                  <a:lnTo>
                    <a:pt x="6309" y="5870"/>
                  </a:lnTo>
                  <a:lnTo>
                    <a:pt x="6479" y="5578"/>
                  </a:lnTo>
                  <a:lnTo>
                    <a:pt x="6625" y="5237"/>
                  </a:lnTo>
                  <a:lnTo>
                    <a:pt x="6771" y="4872"/>
                  </a:lnTo>
                  <a:lnTo>
                    <a:pt x="6869" y="4482"/>
                  </a:lnTo>
                  <a:lnTo>
                    <a:pt x="6966" y="4092"/>
                  </a:lnTo>
                  <a:lnTo>
                    <a:pt x="7064" y="3678"/>
                  </a:lnTo>
                  <a:lnTo>
                    <a:pt x="7161" y="2875"/>
                  </a:lnTo>
                  <a:lnTo>
                    <a:pt x="7234" y="2144"/>
                  </a:lnTo>
                  <a:lnTo>
                    <a:pt x="7283" y="1535"/>
                  </a:lnTo>
                  <a:lnTo>
                    <a:pt x="7283" y="975"/>
                  </a:lnTo>
                  <a:lnTo>
                    <a:pt x="7283" y="975"/>
                  </a:lnTo>
                  <a:lnTo>
                    <a:pt x="7283" y="804"/>
                  </a:lnTo>
                  <a:lnTo>
                    <a:pt x="7210" y="609"/>
                  </a:lnTo>
                  <a:lnTo>
                    <a:pt x="7137" y="463"/>
                  </a:lnTo>
                  <a:lnTo>
                    <a:pt x="7015" y="317"/>
                  </a:lnTo>
                  <a:lnTo>
                    <a:pt x="6869" y="171"/>
                  </a:lnTo>
                  <a:lnTo>
                    <a:pt x="6698" y="98"/>
                  </a:lnTo>
                  <a:lnTo>
                    <a:pt x="6503" y="25"/>
                  </a:lnTo>
                  <a:lnTo>
                    <a:pt x="6309" y="1"/>
                  </a:lnTo>
                  <a:lnTo>
                    <a:pt x="6309" y="1"/>
                  </a:lnTo>
                  <a:lnTo>
                    <a:pt x="5943" y="25"/>
                  </a:lnTo>
                  <a:lnTo>
                    <a:pt x="5700" y="74"/>
                  </a:lnTo>
                  <a:lnTo>
                    <a:pt x="5505" y="147"/>
                  </a:lnTo>
                  <a:lnTo>
                    <a:pt x="5359" y="220"/>
                  </a:lnTo>
                  <a:lnTo>
                    <a:pt x="5359" y="220"/>
                  </a:lnTo>
                  <a:lnTo>
                    <a:pt x="4969" y="1462"/>
                  </a:lnTo>
                  <a:lnTo>
                    <a:pt x="4774" y="2022"/>
                  </a:lnTo>
                  <a:lnTo>
                    <a:pt x="4579" y="2534"/>
                  </a:lnTo>
                  <a:lnTo>
                    <a:pt x="4385" y="2996"/>
                  </a:lnTo>
                  <a:lnTo>
                    <a:pt x="4190" y="3386"/>
                  </a:lnTo>
                  <a:lnTo>
                    <a:pt x="4019" y="3678"/>
                  </a:lnTo>
                  <a:lnTo>
                    <a:pt x="3873" y="3922"/>
                  </a:lnTo>
                  <a:lnTo>
                    <a:pt x="3873" y="3922"/>
                  </a:lnTo>
                  <a:lnTo>
                    <a:pt x="3654" y="4141"/>
                  </a:lnTo>
                  <a:lnTo>
                    <a:pt x="3313" y="4482"/>
                  </a:lnTo>
                  <a:lnTo>
                    <a:pt x="2509" y="5237"/>
                  </a:lnTo>
                  <a:lnTo>
                    <a:pt x="1438" y="6211"/>
                  </a:lnTo>
                  <a:lnTo>
                    <a:pt x="1" y="6211"/>
                  </a:lnTo>
                </a:path>
              </a:pathLst>
            </a:custGeom>
            <a:noFill/>
            <a:ln w="19050" cap="rnd" cmpd="sng">
              <a:solidFill>
                <a:srgbClr val="0091E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>
                <a:solidFill>
                  <a:srgbClr val="0091EA"/>
                </a:solidFill>
              </a:endParaRPr>
            </a:p>
          </p:txBody>
        </p:sp>
      </p:grpSp>
      <p:sp>
        <p:nvSpPr>
          <p:cNvPr id="28" name="Cerrar llave 27"/>
          <p:cNvSpPr/>
          <p:nvPr/>
        </p:nvSpPr>
        <p:spPr>
          <a:xfrm>
            <a:off x="5119007" y="691763"/>
            <a:ext cx="579664" cy="3937387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072847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Google Shape;468;p40"/>
          <p:cNvSpPr txBox="1">
            <a:spLocks noGrp="1"/>
          </p:cNvSpPr>
          <p:nvPr>
            <p:ph type="sldNum" idx="12"/>
          </p:nvPr>
        </p:nvSpPr>
        <p:spPr>
          <a:xfrm>
            <a:off x="84043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12</a:t>
            </a:fld>
            <a:endParaRPr/>
          </a:p>
        </p:txBody>
      </p:sp>
      <p:sp>
        <p:nvSpPr>
          <p:cNvPr id="469" name="Google Shape;469;p40"/>
          <p:cNvSpPr/>
          <p:nvPr/>
        </p:nvSpPr>
        <p:spPr>
          <a:xfrm>
            <a:off x="0" y="3563717"/>
            <a:ext cx="9144000" cy="1011043"/>
          </a:xfrm>
          <a:custGeom>
            <a:avLst/>
            <a:gdLst/>
            <a:ahLst/>
            <a:cxnLst/>
            <a:rect l="l" t="t" r="r" b="b"/>
            <a:pathLst>
              <a:path w="12192000" h="1348058" extrusionOk="0">
                <a:moveTo>
                  <a:pt x="12192000" y="0"/>
                </a:moveTo>
                <a:lnTo>
                  <a:pt x="10837333" y="0"/>
                </a:lnTo>
                <a:cubicBezTo>
                  <a:pt x="10463295" y="0"/>
                  <a:pt x="10160000" y="301773"/>
                  <a:pt x="10160000" y="674029"/>
                </a:cubicBezTo>
                <a:lnTo>
                  <a:pt x="10160000" y="674029"/>
                </a:lnTo>
                <a:cubicBezTo>
                  <a:pt x="10160000" y="1046281"/>
                  <a:pt x="9856705" y="1348059"/>
                  <a:pt x="9482667" y="1348059"/>
                </a:cubicBezTo>
                <a:lnTo>
                  <a:pt x="9482667" y="1348059"/>
                </a:lnTo>
                <a:cubicBezTo>
                  <a:pt x="9108581" y="1348059"/>
                  <a:pt x="8805333" y="1046281"/>
                  <a:pt x="8805333" y="674029"/>
                </a:cubicBezTo>
                <a:lnTo>
                  <a:pt x="8805333" y="674029"/>
                </a:lnTo>
                <a:cubicBezTo>
                  <a:pt x="8805333" y="301773"/>
                  <a:pt x="8502086" y="0"/>
                  <a:pt x="8128000" y="0"/>
                </a:cubicBezTo>
                <a:lnTo>
                  <a:pt x="8128000" y="0"/>
                </a:lnTo>
                <a:cubicBezTo>
                  <a:pt x="7753915" y="0"/>
                  <a:pt x="7450667" y="301773"/>
                  <a:pt x="7450667" y="674029"/>
                </a:cubicBezTo>
                <a:lnTo>
                  <a:pt x="7450667" y="674029"/>
                </a:lnTo>
                <a:cubicBezTo>
                  <a:pt x="7450667" y="1046281"/>
                  <a:pt x="7147419" y="1348059"/>
                  <a:pt x="6773334" y="1348059"/>
                </a:cubicBezTo>
                <a:lnTo>
                  <a:pt x="6773334" y="1348059"/>
                </a:lnTo>
                <a:cubicBezTo>
                  <a:pt x="6399248" y="1348059"/>
                  <a:pt x="6096000" y="1046281"/>
                  <a:pt x="6096000" y="674029"/>
                </a:cubicBezTo>
                <a:lnTo>
                  <a:pt x="6096000" y="674029"/>
                </a:lnTo>
                <a:cubicBezTo>
                  <a:pt x="6096000" y="301773"/>
                  <a:pt x="5792753" y="0"/>
                  <a:pt x="5418667" y="0"/>
                </a:cubicBezTo>
                <a:lnTo>
                  <a:pt x="5418667" y="0"/>
                </a:lnTo>
                <a:cubicBezTo>
                  <a:pt x="5044581" y="0"/>
                  <a:pt x="4741334" y="301773"/>
                  <a:pt x="4741334" y="674029"/>
                </a:cubicBezTo>
                <a:lnTo>
                  <a:pt x="4741334" y="674029"/>
                </a:lnTo>
                <a:cubicBezTo>
                  <a:pt x="4741334" y="1046281"/>
                  <a:pt x="4438076" y="1348059"/>
                  <a:pt x="4064000" y="1348059"/>
                </a:cubicBezTo>
                <a:lnTo>
                  <a:pt x="4064000" y="1348059"/>
                </a:lnTo>
                <a:cubicBezTo>
                  <a:pt x="3689924" y="1348059"/>
                  <a:pt x="3386667" y="1046281"/>
                  <a:pt x="3386667" y="674029"/>
                </a:cubicBezTo>
                <a:lnTo>
                  <a:pt x="3386667" y="674029"/>
                </a:lnTo>
                <a:cubicBezTo>
                  <a:pt x="3386667" y="301773"/>
                  <a:pt x="3083410" y="0"/>
                  <a:pt x="2709333" y="0"/>
                </a:cubicBezTo>
                <a:lnTo>
                  <a:pt x="2709333" y="0"/>
                </a:lnTo>
                <a:cubicBezTo>
                  <a:pt x="2335257" y="0"/>
                  <a:pt x="2032000" y="301773"/>
                  <a:pt x="2032000" y="674029"/>
                </a:cubicBezTo>
                <a:lnTo>
                  <a:pt x="2032000" y="674029"/>
                </a:lnTo>
                <a:cubicBezTo>
                  <a:pt x="2032000" y="1046281"/>
                  <a:pt x="1728743" y="1348059"/>
                  <a:pt x="1354667" y="1348059"/>
                </a:cubicBezTo>
                <a:lnTo>
                  <a:pt x="0" y="1348059"/>
                </a:lnTo>
              </a:path>
            </a:pathLst>
          </a:custGeom>
          <a:noFill/>
          <a:ln w="228600" cap="flat" cmpd="sng">
            <a:solidFill>
              <a:schemeClr val="dk2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0" name="Google Shape;470;p40"/>
          <p:cNvSpPr/>
          <p:nvPr/>
        </p:nvSpPr>
        <p:spPr>
          <a:xfrm>
            <a:off x="0" y="3563717"/>
            <a:ext cx="9144000" cy="1011043"/>
          </a:xfrm>
          <a:custGeom>
            <a:avLst/>
            <a:gdLst/>
            <a:ahLst/>
            <a:cxnLst/>
            <a:rect l="l" t="t" r="r" b="b"/>
            <a:pathLst>
              <a:path w="12192000" h="1348058" extrusionOk="0">
                <a:moveTo>
                  <a:pt x="12192000" y="0"/>
                </a:moveTo>
                <a:lnTo>
                  <a:pt x="10837333" y="0"/>
                </a:lnTo>
                <a:cubicBezTo>
                  <a:pt x="10463295" y="0"/>
                  <a:pt x="10160000" y="301773"/>
                  <a:pt x="10160000" y="674029"/>
                </a:cubicBezTo>
                <a:lnTo>
                  <a:pt x="10160000" y="674029"/>
                </a:lnTo>
                <a:cubicBezTo>
                  <a:pt x="10160000" y="1046281"/>
                  <a:pt x="9856705" y="1348059"/>
                  <a:pt x="9482667" y="1348059"/>
                </a:cubicBezTo>
                <a:lnTo>
                  <a:pt x="9482667" y="1348059"/>
                </a:lnTo>
                <a:cubicBezTo>
                  <a:pt x="9108581" y="1348059"/>
                  <a:pt x="8805333" y="1046281"/>
                  <a:pt x="8805333" y="674029"/>
                </a:cubicBezTo>
                <a:lnTo>
                  <a:pt x="8805333" y="674029"/>
                </a:lnTo>
                <a:cubicBezTo>
                  <a:pt x="8805333" y="301773"/>
                  <a:pt x="8502086" y="0"/>
                  <a:pt x="8128000" y="0"/>
                </a:cubicBezTo>
                <a:lnTo>
                  <a:pt x="8128000" y="0"/>
                </a:lnTo>
                <a:cubicBezTo>
                  <a:pt x="7753915" y="0"/>
                  <a:pt x="7450667" y="301773"/>
                  <a:pt x="7450667" y="674029"/>
                </a:cubicBezTo>
                <a:lnTo>
                  <a:pt x="7450667" y="674029"/>
                </a:lnTo>
                <a:cubicBezTo>
                  <a:pt x="7450667" y="1046281"/>
                  <a:pt x="7147419" y="1348059"/>
                  <a:pt x="6773334" y="1348059"/>
                </a:cubicBezTo>
                <a:lnTo>
                  <a:pt x="6773334" y="1348059"/>
                </a:lnTo>
                <a:cubicBezTo>
                  <a:pt x="6399248" y="1348059"/>
                  <a:pt x="6096000" y="1046281"/>
                  <a:pt x="6096000" y="674029"/>
                </a:cubicBezTo>
                <a:lnTo>
                  <a:pt x="6096000" y="674029"/>
                </a:lnTo>
                <a:cubicBezTo>
                  <a:pt x="6096000" y="301773"/>
                  <a:pt x="5792753" y="0"/>
                  <a:pt x="5418667" y="0"/>
                </a:cubicBezTo>
                <a:lnTo>
                  <a:pt x="5418667" y="0"/>
                </a:lnTo>
                <a:cubicBezTo>
                  <a:pt x="5044581" y="0"/>
                  <a:pt x="4741334" y="301773"/>
                  <a:pt x="4741334" y="674029"/>
                </a:cubicBezTo>
                <a:lnTo>
                  <a:pt x="4741334" y="674029"/>
                </a:lnTo>
                <a:cubicBezTo>
                  <a:pt x="4741334" y="1046281"/>
                  <a:pt x="4438076" y="1348059"/>
                  <a:pt x="4064000" y="1348059"/>
                </a:cubicBezTo>
                <a:lnTo>
                  <a:pt x="4064000" y="1348059"/>
                </a:lnTo>
                <a:cubicBezTo>
                  <a:pt x="3689924" y="1348059"/>
                  <a:pt x="3386667" y="1046281"/>
                  <a:pt x="3386667" y="674029"/>
                </a:cubicBezTo>
                <a:lnTo>
                  <a:pt x="3386667" y="674029"/>
                </a:lnTo>
                <a:cubicBezTo>
                  <a:pt x="3386667" y="301773"/>
                  <a:pt x="3083410" y="0"/>
                  <a:pt x="2709333" y="0"/>
                </a:cubicBezTo>
                <a:lnTo>
                  <a:pt x="2709333" y="0"/>
                </a:lnTo>
                <a:cubicBezTo>
                  <a:pt x="2335257" y="0"/>
                  <a:pt x="2032000" y="301773"/>
                  <a:pt x="2032000" y="674029"/>
                </a:cubicBezTo>
                <a:lnTo>
                  <a:pt x="2032000" y="674029"/>
                </a:lnTo>
                <a:cubicBezTo>
                  <a:pt x="2032000" y="1046281"/>
                  <a:pt x="1728743" y="1348059"/>
                  <a:pt x="1354667" y="1348059"/>
                </a:cubicBezTo>
                <a:lnTo>
                  <a:pt x="0" y="1348059"/>
                </a:lnTo>
              </a:path>
            </a:pathLst>
          </a:custGeom>
          <a:noFill/>
          <a:ln w="19050" cap="flat" cmpd="sng">
            <a:solidFill>
              <a:schemeClr val="lt1"/>
            </a:solidFill>
            <a:prstDash val="dash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471" name="Google Shape;471;p40"/>
          <p:cNvGrpSpPr/>
          <p:nvPr/>
        </p:nvGrpSpPr>
        <p:grpSpPr>
          <a:xfrm>
            <a:off x="1786339" y="2896090"/>
            <a:ext cx="473400" cy="473400"/>
            <a:chOff x="1786339" y="1703401"/>
            <a:chExt cx="473400" cy="473400"/>
          </a:xfrm>
        </p:grpSpPr>
        <p:sp>
          <p:nvSpPr>
            <p:cNvPr id="472" name="Google Shape;472;p40"/>
            <p:cNvSpPr/>
            <p:nvPr/>
          </p:nvSpPr>
          <p:spPr>
            <a:xfrm rot="8100000">
              <a:off x="1855667" y="1772729"/>
              <a:ext cx="334744" cy="334744"/>
            </a:xfrm>
            <a:prstGeom prst="teardrop">
              <a:avLst>
                <a:gd name="adj" fmla="val 10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" name="Google Shape;473;p40"/>
            <p:cNvSpPr/>
            <p:nvPr/>
          </p:nvSpPr>
          <p:spPr>
            <a:xfrm>
              <a:off x="1955989" y="1866499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2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1</a:t>
              </a:r>
              <a:endParaRPr sz="6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</p:grpSp>
      <p:grpSp>
        <p:nvGrpSpPr>
          <p:cNvPr id="474" name="Google Shape;474;p40"/>
          <p:cNvGrpSpPr/>
          <p:nvPr/>
        </p:nvGrpSpPr>
        <p:grpSpPr>
          <a:xfrm>
            <a:off x="3814414" y="2896090"/>
            <a:ext cx="473400" cy="473400"/>
            <a:chOff x="3814414" y="1703401"/>
            <a:chExt cx="473400" cy="473400"/>
          </a:xfrm>
        </p:grpSpPr>
        <p:sp>
          <p:nvSpPr>
            <p:cNvPr id="475" name="Google Shape;475;p40"/>
            <p:cNvSpPr/>
            <p:nvPr/>
          </p:nvSpPr>
          <p:spPr>
            <a:xfrm rot="8100000">
              <a:off x="3883742" y="1772729"/>
              <a:ext cx="334744" cy="334744"/>
            </a:xfrm>
            <a:prstGeom prst="teardrop">
              <a:avLst>
                <a:gd name="adj" fmla="val 100000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" name="Google Shape;476;p40"/>
            <p:cNvSpPr/>
            <p:nvPr/>
          </p:nvSpPr>
          <p:spPr>
            <a:xfrm>
              <a:off x="3984064" y="1866499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 dirty="0" smtClean="0">
                  <a:solidFill>
                    <a:schemeClr val="dk2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2</a:t>
              </a:r>
              <a:endParaRPr sz="600" dirty="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</p:grpSp>
      <p:grpSp>
        <p:nvGrpSpPr>
          <p:cNvPr id="477" name="Google Shape;477;p40"/>
          <p:cNvGrpSpPr/>
          <p:nvPr/>
        </p:nvGrpSpPr>
        <p:grpSpPr>
          <a:xfrm>
            <a:off x="5842489" y="2896090"/>
            <a:ext cx="473400" cy="473400"/>
            <a:chOff x="5842489" y="1703401"/>
            <a:chExt cx="473400" cy="473400"/>
          </a:xfrm>
        </p:grpSpPr>
        <p:sp>
          <p:nvSpPr>
            <p:cNvPr id="478" name="Google Shape;478;p40"/>
            <p:cNvSpPr/>
            <p:nvPr/>
          </p:nvSpPr>
          <p:spPr>
            <a:xfrm rot="8100000">
              <a:off x="5911817" y="1772729"/>
              <a:ext cx="334744" cy="334744"/>
            </a:xfrm>
            <a:prstGeom prst="teardrop">
              <a:avLst>
                <a:gd name="adj" fmla="val 100000"/>
              </a:avLst>
            </a:prstGeom>
            <a:solidFill>
              <a:srgbClr val="CC00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" name="Google Shape;479;p40"/>
            <p:cNvSpPr/>
            <p:nvPr/>
          </p:nvSpPr>
          <p:spPr>
            <a:xfrm>
              <a:off x="6012139" y="1866499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 dirty="0" smtClean="0">
                  <a:solidFill>
                    <a:schemeClr val="dk2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3</a:t>
              </a:r>
              <a:endParaRPr sz="600" dirty="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</p:grpSp>
      <p:sp>
        <p:nvSpPr>
          <p:cNvPr id="30" name="Título 4"/>
          <p:cNvSpPr txBox="1">
            <a:spLocks/>
          </p:cNvSpPr>
          <p:nvPr/>
        </p:nvSpPr>
        <p:spPr>
          <a:xfrm>
            <a:off x="332314" y="60310"/>
            <a:ext cx="7571700" cy="5506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800" b="1" i="0" u="none" strike="noStrike" cap="none" baseline="0">
                <a:solidFill>
                  <a:schemeClr val="accent1"/>
                </a:solidFill>
                <a:latin typeface="Helvetica" panose="020B0604020202020204" pitchFamily="34" charset="0"/>
                <a:ea typeface="Roboto Slab"/>
                <a:cs typeface="Helvetica" panose="020B0604020202020204" pitchFamily="34" charset="0"/>
                <a:sym typeface="Roboto Slab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 b="0" i="0" u="none" strike="noStrike" cap="non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 b="0" i="0" u="none" strike="noStrike" cap="non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 b="0" i="0" u="none" strike="noStrike" cap="non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 b="0" i="0" u="none" strike="noStrike" cap="non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 b="0" i="0" u="none" strike="noStrike" cap="non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 b="0" i="0" u="none" strike="noStrike" cap="non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 b="0" i="0" u="none" strike="noStrike" cap="non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 b="0" i="0" u="none" strike="noStrike" cap="non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r>
              <a:rPr lang="es-UY" sz="2400" dirty="0" smtClean="0"/>
              <a:t>2.1 Modelo Compromiso con la Gestión Pública </a:t>
            </a:r>
            <a:endParaRPr lang="es-UY" sz="2400" dirty="0"/>
          </a:p>
        </p:txBody>
      </p:sp>
      <p:sp>
        <p:nvSpPr>
          <p:cNvPr id="3" name="CuadroTexto 2"/>
          <p:cNvSpPr txBox="1"/>
          <p:nvPr/>
        </p:nvSpPr>
        <p:spPr>
          <a:xfrm>
            <a:off x="504950" y="641169"/>
            <a:ext cx="2795276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UY" dirty="0" smtClean="0">
                <a:latin typeface="Helvetica" panose="020B0604020202020204" pitchFamily="34" charset="0"/>
                <a:cs typeface="Helvetica" panose="020B0604020202020204" pitchFamily="34" charset="0"/>
              </a:rPr>
              <a:t>Conformación </a:t>
            </a:r>
            <a:r>
              <a:rPr lang="es-UY" dirty="0">
                <a:latin typeface="Helvetica" panose="020B0604020202020204" pitchFamily="34" charset="0"/>
                <a:cs typeface="Helvetica" panose="020B0604020202020204" pitchFamily="34" charset="0"/>
              </a:rPr>
              <a:t>de 3 comunidades de práctica </a:t>
            </a:r>
            <a:r>
              <a:rPr lang="es-UY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s-UY" b="1" dirty="0">
                <a:latin typeface="Helvetica" panose="020B0604020202020204" pitchFamily="34" charset="0"/>
                <a:cs typeface="Helvetica" panose="020B0604020202020204" pitchFamily="34" charset="0"/>
              </a:rPr>
              <a:t>Personas, Principios, </a:t>
            </a:r>
            <a:r>
              <a:rPr lang="es-UY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Procesos</a:t>
            </a:r>
            <a:r>
              <a:rPr lang="es-UY" dirty="0" smtClean="0">
                <a:latin typeface="Helvetica" panose="020B0604020202020204" pitchFamily="34" charset="0"/>
                <a:cs typeface="Helvetica" panose="020B0604020202020204" pitchFamily="34" charset="0"/>
              </a:rPr>
              <a:t>, se elabora: Misión</a:t>
            </a:r>
            <a:r>
              <a:rPr lang="es-UY" dirty="0">
                <a:latin typeface="Helvetica" panose="020B0604020202020204" pitchFamily="34" charset="0"/>
                <a:cs typeface="Helvetica" panose="020B0604020202020204" pitchFamily="34" charset="0"/>
              </a:rPr>
              <a:t>, Visión, Política, </a:t>
            </a:r>
            <a:r>
              <a:rPr lang="es-UY" dirty="0" smtClean="0">
                <a:latin typeface="Helvetica" panose="020B0604020202020204" pitchFamily="34" charset="0"/>
                <a:cs typeface="Helvetica" panose="020B0604020202020204" pitchFamily="34" charset="0"/>
              </a:rPr>
              <a:t>FODA, Mapa </a:t>
            </a:r>
            <a:r>
              <a:rPr lang="es-UY" dirty="0">
                <a:latin typeface="Helvetica" panose="020B0604020202020204" pitchFamily="34" charset="0"/>
                <a:cs typeface="Helvetica" panose="020B0604020202020204" pitchFamily="34" charset="0"/>
              </a:rPr>
              <a:t>de procesos, </a:t>
            </a:r>
            <a:r>
              <a:rPr lang="es-UY" dirty="0" smtClean="0">
                <a:latin typeface="Helvetica" panose="020B0604020202020204" pitchFamily="34" charset="0"/>
                <a:cs typeface="Helvetica" panose="020B0604020202020204" pitchFamily="34" charset="0"/>
              </a:rPr>
              <a:t>análisis de grupos de interés, </a:t>
            </a:r>
            <a:r>
              <a:rPr lang="es-UY" dirty="0">
                <a:latin typeface="Helvetica" panose="020B0604020202020204" pitchFamily="34" charset="0"/>
                <a:cs typeface="Helvetica" panose="020B0604020202020204" pitchFamily="34" charset="0"/>
              </a:rPr>
              <a:t>riesgos</a:t>
            </a:r>
            <a:r>
              <a:rPr lang="es-UY" dirty="0" smtClean="0">
                <a:latin typeface="Helvetica" panose="020B0604020202020204" pitchFamily="34" charset="0"/>
                <a:cs typeface="Helvetica" panose="020B0604020202020204" pitchFamily="34" charset="0"/>
              </a:rPr>
              <a:t>, documentación, encuesta de clima </a:t>
            </a:r>
            <a:r>
              <a:rPr lang="es-UY" dirty="0">
                <a:latin typeface="Helvetica" panose="020B0604020202020204" pitchFamily="34" charset="0"/>
                <a:cs typeface="Helvetica" panose="020B0604020202020204" pitchFamily="34" charset="0"/>
              </a:rPr>
              <a:t>laboral y comunicación </a:t>
            </a:r>
            <a:endParaRPr lang="es-UY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ctr"/>
            <a:r>
              <a:rPr lang="es-UY" sz="2000" b="1" dirty="0" smtClean="0">
                <a:solidFill>
                  <a:schemeClr val="accent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2015 -2016</a:t>
            </a:r>
            <a:endParaRPr lang="es-UY" sz="2000" b="1" dirty="0">
              <a:solidFill>
                <a:schemeClr val="accent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3" name="CuadroTexto 32"/>
          <p:cNvSpPr txBox="1"/>
          <p:nvPr/>
        </p:nvSpPr>
        <p:spPr>
          <a:xfrm>
            <a:off x="3102797" y="1063362"/>
            <a:ext cx="1919592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PE_11 </a:t>
            </a:r>
            <a:r>
              <a:rPr lang="es-ES" b="1" dirty="0">
                <a:latin typeface="Helvetica" panose="020B0604020202020204" pitchFamily="34" charset="0"/>
                <a:cs typeface="Helvetica" panose="020B0604020202020204" pitchFamily="34" charset="0"/>
              </a:rPr>
              <a:t>– Plan Director de Mejora </a:t>
            </a:r>
            <a:r>
              <a:rPr lang="es-ES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Continua</a:t>
            </a:r>
            <a:r>
              <a:rPr lang="es-E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: liderazgo</a:t>
            </a:r>
            <a:r>
              <a:rPr lang="es-ES" dirty="0">
                <a:latin typeface="Helvetica" panose="020B0604020202020204" pitchFamily="34" charset="0"/>
                <a:cs typeface="Helvetica" panose="020B0604020202020204" pitchFamily="34" charset="0"/>
              </a:rPr>
              <a:t>, gestión de interesados, mejora de procesos y desempeño global</a:t>
            </a:r>
          </a:p>
          <a:p>
            <a:pPr algn="ctr"/>
            <a:r>
              <a:rPr lang="es-UY" sz="2000" b="1" dirty="0" smtClean="0">
                <a:solidFill>
                  <a:schemeClr val="accent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2017-2018</a:t>
            </a:r>
            <a:endParaRPr lang="es-UY" sz="2000" b="1" dirty="0">
              <a:solidFill>
                <a:schemeClr val="accent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4" name="CuadroTexto 33"/>
          <p:cNvSpPr txBox="1"/>
          <p:nvPr/>
        </p:nvSpPr>
        <p:spPr>
          <a:xfrm>
            <a:off x="5058988" y="838417"/>
            <a:ext cx="202515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Se integran las gerencias </a:t>
            </a:r>
            <a:r>
              <a:rPr lang="es-E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de Planeamiento y Control Estratégico y la Gerencia de Mejora de Gestión. Se Realiza presentación a Gerente </a:t>
            </a:r>
            <a:endParaRPr lang="es-ES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ctr"/>
            <a:r>
              <a:rPr lang="es-UY" sz="2000" b="1" dirty="0" smtClean="0">
                <a:solidFill>
                  <a:schemeClr val="accent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2019</a:t>
            </a:r>
            <a:endParaRPr lang="es-UY" sz="2000" b="1" dirty="0">
              <a:solidFill>
                <a:schemeClr val="accent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pSp>
        <p:nvGrpSpPr>
          <p:cNvPr id="35" name="Google Shape;477;p40"/>
          <p:cNvGrpSpPr/>
          <p:nvPr/>
        </p:nvGrpSpPr>
        <p:grpSpPr>
          <a:xfrm>
            <a:off x="7689538" y="2915096"/>
            <a:ext cx="473400" cy="473400"/>
            <a:chOff x="5842489" y="1703401"/>
            <a:chExt cx="473400" cy="473400"/>
          </a:xfrm>
        </p:grpSpPr>
        <p:sp>
          <p:nvSpPr>
            <p:cNvPr id="36" name="Google Shape;478;p40"/>
            <p:cNvSpPr/>
            <p:nvPr/>
          </p:nvSpPr>
          <p:spPr>
            <a:xfrm rot="8100000">
              <a:off x="5911817" y="1772729"/>
              <a:ext cx="334744" cy="334744"/>
            </a:xfrm>
            <a:prstGeom prst="teardrop">
              <a:avLst>
                <a:gd name="adj" fmla="val 100000"/>
              </a:avLst>
            </a:prstGeom>
            <a:solidFill>
              <a:srgbClr val="FFC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479;p40"/>
            <p:cNvSpPr/>
            <p:nvPr/>
          </p:nvSpPr>
          <p:spPr>
            <a:xfrm>
              <a:off x="6012139" y="1866499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 dirty="0" smtClean="0">
                  <a:solidFill>
                    <a:schemeClr val="dk2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4</a:t>
              </a:r>
              <a:endParaRPr sz="600" dirty="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</p:grpSp>
      <p:sp>
        <p:nvSpPr>
          <p:cNvPr id="38" name="CuadroTexto 37"/>
          <p:cNvSpPr txBox="1"/>
          <p:nvPr/>
        </p:nvSpPr>
        <p:spPr>
          <a:xfrm>
            <a:off x="7060141" y="1700191"/>
            <a:ext cx="1808359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Oportunidad de Mejora a través del </a:t>
            </a:r>
            <a:r>
              <a:rPr lang="es-ES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Plan de Acción </a:t>
            </a:r>
            <a:r>
              <a:rPr lang="es-E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“Enfoque Ágil”</a:t>
            </a:r>
          </a:p>
          <a:p>
            <a:pPr algn="ctr"/>
            <a:r>
              <a:rPr lang="es-UY" sz="2000" b="1" dirty="0" smtClean="0">
                <a:solidFill>
                  <a:schemeClr val="accent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2023</a:t>
            </a:r>
            <a:endParaRPr lang="es-UY" sz="2000" b="1" dirty="0">
              <a:solidFill>
                <a:schemeClr val="accent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s-UY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2.1 Modelo Compromiso con la Gestión Pública </a:t>
            </a:r>
            <a:endParaRPr lang="es-UY" sz="24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Y" smtClean="0"/>
              <a:t>13</a:t>
            </a:fld>
            <a:endParaRPr lang="es-UY"/>
          </a:p>
        </p:txBody>
      </p:sp>
      <p:sp>
        <p:nvSpPr>
          <p:cNvPr id="2" name="CuadroTexto 1"/>
          <p:cNvSpPr txBox="1"/>
          <p:nvPr/>
        </p:nvSpPr>
        <p:spPr>
          <a:xfrm>
            <a:off x="412439" y="1001864"/>
            <a:ext cx="8445313" cy="349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s-ES" sz="2400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Este </a:t>
            </a:r>
            <a:r>
              <a:rPr lang="es-ES" sz="24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Modelo </a:t>
            </a:r>
            <a:r>
              <a:rPr lang="es-ES" sz="2400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promueve y estimula </a:t>
            </a:r>
            <a:r>
              <a:rPr lang="es-ES" sz="24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el conocimiento y establecimiento de procesos de Gestión Total de </a:t>
            </a:r>
            <a:r>
              <a:rPr lang="es-ES" sz="2400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Calidad, en 6 áreas: </a:t>
            </a:r>
          </a:p>
          <a:p>
            <a:pPr marL="342900" indent="-342900" algn="just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s-UY" sz="2400" b="1" dirty="0" smtClean="0">
                <a:solidFill>
                  <a:schemeClr val="accent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Liderazgo</a:t>
            </a:r>
            <a:r>
              <a:rPr lang="es-UY" sz="2400" b="1" dirty="0">
                <a:solidFill>
                  <a:schemeClr val="accent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, </a:t>
            </a:r>
            <a:endParaRPr lang="es-UY" sz="2400" b="1" dirty="0" smtClean="0">
              <a:solidFill>
                <a:schemeClr val="accent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342900" indent="-342900" algn="just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s-UY" sz="2400" b="1" dirty="0" smtClean="0">
                <a:solidFill>
                  <a:schemeClr val="accent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Desarrollo </a:t>
            </a:r>
            <a:r>
              <a:rPr lang="es-UY" sz="2400" b="1" dirty="0">
                <a:solidFill>
                  <a:schemeClr val="accent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de los funcionarios/as, </a:t>
            </a:r>
            <a:endParaRPr lang="es-UY" sz="2400" b="1" dirty="0" smtClean="0">
              <a:solidFill>
                <a:schemeClr val="accent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342900" indent="-342900" algn="just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s-UY" sz="2400" b="1" dirty="0" smtClean="0">
                <a:solidFill>
                  <a:schemeClr val="accent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Enfoque </a:t>
            </a:r>
            <a:r>
              <a:rPr lang="es-UY" sz="2400" b="1" dirty="0">
                <a:solidFill>
                  <a:schemeClr val="accent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en los grupos de interés, </a:t>
            </a:r>
            <a:endParaRPr lang="es-UY" sz="2400" b="1" dirty="0" smtClean="0">
              <a:solidFill>
                <a:schemeClr val="accent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342900" indent="-342900" algn="just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s-UY" sz="2400" b="1" dirty="0" smtClean="0">
                <a:solidFill>
                  <a:schemeClr val="accent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Gestión </a:t>
            </a:r>
            <a:r>
              <a:rPr lang="es-UY" sz="2400" b="1" dirty="0">
                <a:solidFill>
                  <a:schemeClr val="accent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y mejora de los procesos, </a:t>
            </a:r>
            <a:endParaRPr lang="es-UY" sz="2400" b="1" dirty="0" smtClean="0">
              <a:solidFill>
                <a:schemeClr val="accent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342900" indent="-342900" algn="just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s-UY" sz="2400" b="1" dirty="0" smtClean="0">
                <a:solidFill>
                  <a:schemeClr val="accent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Proceso </a:t>
            </a:r>
            <a:r>
              <a:rPr lang="es-UY" sz="2400" b="1" dirty="0">
                <a:solidFill>
                  <a:schemeClr val="accent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de comunicación y </a:t>
            </a:r>
            <a:endParaRPr lang="es-UY" sz="2400" b="1" dirty="0" smtClean="0">
              <a:solidFill>
                <a:schemeClr val="accent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342900" indent="-342900" algn="just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s-UY" sz="2400" b="1" dirty="0" smtClean="0">
                <a:solidFill>
                  <a:schemeClr val="accent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Desempeño global.</a:t>
            </a:r>
            <a:endParaRPr lang="es-UY" sz="2400" dirty="0">
              <a:solidFill>
                <a:schemeClr val="accent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6008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s-UY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2.1 Modelo Compromiso con la Gestión Pública </a:t>
            </a:r>
            <a:endParaRPr lang="es-UY" sz="24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Y" smtClean="0"/>
              <a:t>14</a:t>
            </a:fld>
            <a:endParaRPr lang="es-UY"/>
          </a:p>
        </p:txBody>
      </p:sp>
      <p:graphicFrame>
        <p:nvGraphicFramePr>
          <p:cNvPr id="8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16330"/>
              </p:ext>
            </p:extLst>
          </p:nvPr>
        </p:nvGraphicFramePr>
        <p:xfrm>
          <a:off x="107504" y="1196752"/>
          <a:ext cx="8784976" cy="2926080"/>
        </p:xfrm>
        <a:graphic>
          <a:graphicData uri="http://schemas.openxmlformats.org/drawingml/2006/table">
            <a:tbl>
              <a:tblPr/>
              <a:tblGrid>
                <a:gridCol w="15192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142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116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7418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656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58029">
                <a:tc>
                  <a:txBody>
                    <a:bodyPr/>
                    <a:lstStyle/>
                    <a:p>
                      <a:pPr algn="ctr" fontAlgn="b"/>
                      <a:r>
                        <a:rPr lang="es-UY" sz="1200" b="1" i="0" u="none" strike="noStrike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No se ha avanzado al respecto.</a:t>
                      </a:r>
                      <a:endParaRPr lang="es-UY" sz="1200" b="0" i="0" u="none" strike="noStrike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200" b="1" i="0" u="none" strike="noStrike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Se ha analizado su realización.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200" b="1" i="0" u="none" strike="noStrike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Hay evidencia que la acción requerida ha sido realizada.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200" b="1" i="0" u="none" strike="noStrike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Hay evidencia que la acción requerida se ha realizado sistemáticamente.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200" b="1" i="0" u="none" strike="noStrike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Hay evidencia que la acción requerida ha  mejorado.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5804">
                <a:tc>
                  <a:txBody>
                    <a:bodyPr/>
                    <a:lstStyle/>
                    <a:p>
                      <a:pPr algn="ctr" fontAlgn="t"/>
                      <a:r>
                        <a:rPr lang="es-UY" sz="1200" b="1" i="0" u="none" strike="noStrike" dirty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FA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UY" sz="1200" b="1" i="0" u="none" strike="noStrike" dirty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FA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UY" sz="1200" b="1" i="0" u="none" strike="noStrike" dirty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3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FA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UY" sz="1200" b="1" i="0" u="none" strike="noStrike" dirty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4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FA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UY" sz="1200" b="1" i="0" u="none" strike="noStrike" dirty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5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FA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9630">
                <a:tc>
                  <a:txBody>
                    <a:bodyPr/>
                    <a:lstStyle/>
                    <a:p>
                      <a:pPr algn="ctr" fontAlgn="t"/>
                      <a:r>
                        <a:rPr lang="es-UY" sz="1200" b="1" i="0" u="none" strike="noStrike" dirty="0">
                          <a:solidFill>
                            <a:srgbClr val="000000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Estado inicial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UY" sz="1200" b="1" i="0" u="none" strike="noStrike" dirty="0">
                          <a:solidFill>
                            <a:srgbClr val="000000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Avance parcial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UY" sz="1200" b="1" i="0" u="none" strike="noStrike" dirty="0">
                          <a:solidFill>
                            <a:srgbClr val="000000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Avance medio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UY" sz="1200" b="1" i="0" u="none" strike="noStrike" dirty="0">
                          <a:solidFill>
                            <a:srgbClr val="000000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Avance significativo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UY" sz="1200" b="1" i="0" u="none" strike="noStrike">
                          <a:solidFill>
                            <a:srgbClr val="000000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Avance destacable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5804">
                <a:tc>
                  <a:txBody>
                    <a:bodyPr/>
                    <a:lstStyle/>
                    <a:p>
                      <a:pPr algn="ctr" fontAlgn="t"/>
                      <a:r>
                        <a:rPr lang="es-UY" sz="1200" b="1" i="0" u="none" strike="noStrike" dirty="0">
                          <a:solidFill>
                            <a:srgbClr val="000000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(enfoque)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UY" sz="1200" b="1" i="0" u="none" strike="noStrike">
                          <a:solidFill>
                            <a:srgbClr val="000000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(enfoque)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UY" sz="1200" b="1" i="0" u="none" strike="noStrike" dirty="0">
                          <a:solidFill>
                            <a:srgbClr val="000000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(implantación)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UY" sz="1200" b="1" i="0" u="none" strike="noStrike" dirty="0">
                          <a:solidFill>
                            <a:srgbClr val="000000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(implantación)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UY" sz="1200" b="1" i="0" u="none" strike="noStrike" dirty="0">
                          <a:solidFill>
                            <a:srgbClr val="000000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(resultados)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81142">
                <a:tc>
                  <a:txBody>
                    <a:bodyPr/>
                    <a:lstStyle/>
                    <a:p>
                      <a:pPr marL="92075" indent="0" algn="l" fontAlgn="ctr"/>
                      <a:r>
                        <a:rPr lang="es-UY" sz="1200" b="0" i="0" u="none" strike="noStrike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La práctica de gestión correspondiente es nula o escasa.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2075" indent="0" algn="l" fontAlgn="ctr"/>
                      <a:r>
                        <a:rPr lang="es-UY" sz="1200" b="0" i="0" u="none" strike="noStrike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Hay evidencia de que se ha discutido la posibilidad de implementar lo solicitado en la práctica de gestión, pero no se ha realizado aún.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2075" indent="0" algn="l" fontAlgn="ctr"/>
                      <a:r>
                        <a:rPr lang="es-UY" sz="1200" b="0" i="0" u="none" strike="noStrike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Hay evidencia de la implantación de todo el contenido de la práctica de gestión, incluyendo la participación de los funcionarios y difusión de lo implantado en los casos que corresponda.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2075" indent="0" algn="l" fontAlgn="ctr"/>
                      <a:r>
                        <a:rPr lang="es-UY" sz="1200" b="0" i="0" u="none" strike="noStrike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Hay evidencia que demuestra que la práctica de gestión: 1)    se realiza sistemáticamente y 2)    es evaluada: se ha medido su efectividad o   nivel de cumplimiento del objetivo para el que fue implementada.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2075" indent="0" algn="l" fontAlgn="ctr"/>
                      <a:r>
                        <a:rPr lang="es-UY" sz="1200" b="0" i="0" u="none" strike="noStrike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Se puede demostrar que la práctica de gestión ha sido mejorada: la forma en que se realiza actualmente la práctica de gestión es claramente mejor de cómo se hacía antes.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9" name="8 Rectángulo"/>
          <p:cNvSpPr/>
          <p:nvPr/>
        </p:nvSpPr>
        <p:spPr>
          <a:xfrm>
            <a:off x="251520" y="6464369"/>
            <a:ext cx="874871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UY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*Cuando la autoevaluación es igual o superior a 3 se debe presentar evidencia de la práctica en forma escrita (fotocopias de documentos, gráficas, etc.)</a:t>
            </a:r>
          </a:p>
        </p:txBody>
      </p:sp>
      <p:sp>
        <p:nvSpPr>
          <p:cNvPr id="10" name="10 Elipse"/>
          <p:cNvSpPr/>
          <p:nvPr/>
        </p:nvSpPr>
        <p:spPr>
          <a:xfrm>
            <a:off x="724719" y="1994992"/>
            <a:ext cx="1728192" cy="1728192"/>
          </a:xfrm>
          <a:prstGeom prst="ellipse">
            <a:avLst/>
          </a:prstGeom>
          <a:solidFill>
            <a:srgbClr val="FF7C80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s-UY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Narrow" pitchFamily="34" charset="0"/>
              </a:rPr>
              <a:t>ENFOQUE</a:t>
            </a:r>
            <a:endParaRPr lang="es-UY" b="1" dirty="0">
              <a:solidFill>
                <a:schemeClr val="tx1">
                  <a:lumMod val="95000"/>
                  <a:lumOff val="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11" name="11 Elipse"/>
          <p:cNvSpPr/>
          <p:nvPr/>
        </p:nvSpPr>
        <p:spPr>
          <a:xfrm>
            <a:off x="4297829" y="1994992"/>
            <a:ext cx="1728192" cy="1728192"/>
          </a:xfrm>
          <a:prstGeom prst="ellipse">
            <a:avLst/>
          </a:prstGeom>
          <a:solidFill>
            <a:srgbClr val="FFFF99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s-UY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Narrow" pitchFamily="34" charset="0"/>
              </a:rPr>
              <a:t>IMPLANTACIÓN</a:t>
            </a:r>
            <a:endParaRPr lang="es-UY" b="1" dirty="0">
              <a:latin typeface="Arial Narrow" pitchFamily="34" charset="0"/>
            </a:endParaRPr>
          </a:p>
        </p:txBody>
      </p:sp>
      <p:sp>
        <p:nvSpPr>
          <p:cNvPr id="13" name="13 Elipse"/>
          <p:cNvSpPr/>
          <p:nvPr/>
        </p:nvSpPr>
        <p:spPr>
          <a:xfrm>
            <a:off x="7133431" y="1994992"/>
            <a:ext cx="1728192" cy="1728192"/>
          </a:xfrm>
          <a:prstGeom prst="ellipse">
            <a:avLst/>
          </a:prstGeom>
          <a:solidFill>
            <a:srgbClr val="92D050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s-UY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Narrow" pitchFamily="34" charset="0"/>
              </a:rPr>
              <a:t>RESULTADOS</a:t>
            </a:r>
            <a:endParaRPr lang="es-UY" b="1" dirty="0">
              <a:solidFill>
                <a:schemeClr val="tx1">
                  <a:lumMod val="95000"/>
                  <a:lumOff val="5000"/>
                </a:schemeClr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8244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s-UY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2.1 </a:t>
            </a:r>
            <a:r>
              <a:rPr lang="es-ES" sz="2400" dirty="0" smtClean="0"/>
              <a:t>Misión y Visión Mejora </a:t>
            </a:r>
            <a:r>
              <a:rPr lang="es-ES" sz="2400" dirty="0"/>
              <a:t>de Gestión 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Y" smtClean="0"/>
              <a:t>15</a:t>
            </a:fld>
            <a:endParaRPr lang="es-UY"/>
          </a:p>
        </p:txBody>
      </p:sp>
      <p:sp>
        <p:nvSpPr>
          <p:cNvPr id="33" name="3 CuadroTexto"/>
          <p:cNvSpPr txBox="1"/>
          <p:nvPr/>
        </p:nvSpPr>
        <p:spPr>
          <a:xfrm>
            <a:off x="341907" y="1451830"/>
            <a:ext cx="848404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1800" dirty="0" smtClean="0">
                <a:latin typeface="Helvetica" panose="020B0604020202020204" pitchFamily="34" charset="0"/>
              </a:rPr>
              <a:t>Contribuir a la transformación sostenible y al desarrollo de un modelo de mejora continua de OSE, basado en la calidad y productividad en la gestión, procurando generar valor para la organización.</a:t>
            </a:r>
          </a:p>
          <a:p>
            <a:r>
              <a:rPr lang="es-UY" sz="1800" dirty="0" smtClean="0">
                <a:latin typeface="Helvetica" panose="020B0604020202020204" pitchFamily="34" charset="0"/>
              </a:rPr>
              <a:t>En el marco de los objetivos estratégicos de OSE brindamos servicios</a:t>
            </a:r>
            <a:r>
              <a:rPr lang="es-UY" sz="1800" b="1" dirty="0" smtClean="0">
                <a:latin typeface="Helvetica" panose="020B0604020202020204" pitchFamily="34" charset="0"/>
              </a:rPr>
              <a:t> </a:t>
            </a:r>
            <a:r>
              <a:rPr lang="es-UY" sz="1800" dirty="0" smtClean="0">
                <a:latin typeface="Helvetica" panose="020B0604020202020204" pitchFamily="34" charset="0"/>
              </a:rPr>
              <a:t>para  optimizar el desempeño de la organización, atendiendo tres dimensiones; personas, procesos y tecnologías.</a:t>
            </a:r>
          </a:p>
        </p:txBody>
      </p:sp>
      <p:sp>
        <p:nvSpPr>
          <p:cNvPr id="34" name="4 CuadroTexto"/>
          <p:cNvSpPr txBox="1"/>
          <p:nvPr/>
        </p:nvSpPr>
        <p:spPr>
          <a:xfrm>
            <a:off x="351035" y="4094652"/>
            <a:ext cx="81330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1800" dirty="0" smtClean="0">
                <a:latin typeface="Helvetica" panose="020B0604020202020204" pitchFamily="34" charset="0"/>
              </a:rPr>
              <a:t>Ser el área de referencia para la mejora de gestión e innovación de OSE</a:t>
            </a:r>
            <a:r>
              <a:rPr lang="es-UY" sz="1800" dirty="0">
                <a:latin typeface="Helvetica" panose="020B0604020202020204" pitchFamily="34" charset="0"/>
              </a:rPr>
              <a:t>.</a:t>
            </a:r>
            <a:endParaRPr lang="es-UY" sz="1800" strike="sngStrike" dirty="0">
              <a:latin typeface="Helvetica" panose="020B0604020202020204" pitchFamily="34" charset="0"/>
            </a:endParaRPr>
          </a:p>
        </p:txBody>
      </p:sp>
      <p:sp>
        <p:nvSpPr>
          <p:cNvPr id="37" name="CuadroTexto 36"/>
          <p:cNvSpPr txBox="1"/>
          <p:nvPr/>
        </p:nvSpPr>
        <p:spPr>
          <a:xfrm>
            <a:off x="1167210" y="3503718"/>
            <a:ext cx="22757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2400" b="1" dirty="0" smtClean="0">
                <a:solidFill>
                  <a:schemeClr val="tx1"/>
                </a:solidFill>
                <a:latin typeface="Helvetica" panose="020B0604020202020204" pitchFamily="34" charset="0"/>
              </a:rPr>
              <a:t>Visión</a:t>
            </a:r>
            <a:endParaRPr lang="es-UY" sz="2400" b="1" dirty="0">
              <a:solidFill>
                <a:schemeClr val="tx1"/>
              </a:solidFill>
              <a:latin typeface="Helvetica" panose="020B0604020202020204" pitchFamily="34" charset="0"/>
            </a:endParaRPr>
          </a:p>
        </p:txBody>
      </p:sp>
      <p:sp>
        <p:nvSpPr>
          <p:cNvPr id="38" name="CuadroTexto 37"/>
          <p:cNvSpPr txBox="1"/>
          <p:nvPr/>
        </p:nvSpPr>
        <p:spPr>
          <a:xfrm>
            <a:off x="1167209" y="923435"/>
            <a:ext cx="22757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2400" b="1" dirty="0" smtClean="0">
                <a:solidFill>
                  <a:schemeClr val="tx1"/>
                </a:solidFill>
                <a:latin typeface="Helvetica" panose="020B0604020202020204" pitchFamily="34" charset="0"/>
              </a:rPr>
              <a:t>Misión</a:t>
            </a:r>
            <a:endParaRPr lang="es-UY" sz="2400" b="1" dirty="0">
              <a:solidFill>
                <a:schemeClr val="tx1"/>
              </a:solidFill>
              <a:latin typeface="Helvetica" panose="020B0604020202020204" pitchFamily="34" charset="0"/>
            </a:endParaRPr>
          </a:p>
        </p:txBody>
      </p:sp>
      <p:pic>
        <p:nvPicPr>
          <p:cNvPr id="39" name="Imagen 3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66" y="896132"/>
            <a:ext cx="526037" cy="516270"/>
          </a:xfrm>
          <a:prstGeom prst="rect">
            <a:avLst/>
          </a:prstGeom>
        </p:spPr>
      </p:pic>
      <p:pic>
        <p:nvPicPr>
          <p:cNvPr id="40" name="Imagen 3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66" y="3503718"/>
            <a:ext cx="617331" cy="334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0245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s-UY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2.1 </a:t>
            </a:r>
            <a:r>
              <a:rPr lang="es-ES" sz="2400" dirty="0"/>
              <a:t>Mapa de Procesos </a:t>
            </a:r>
            <a:r>
              <a:rPr lang="es-ES" sz="2400" dirty="0" smtClean="0"/>
              <a:t>Mejora </a:t>
            </a:r>
            <a:r>
              <a:rPr lang="es-ES" sz="2400" dirty="0"/>
              <a:t>de Gestión 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Y" smtClean="0"/>
              <a:t>16</a:t>
            </a:fld>
            <a:endParaRPr lang="es-UY"/>
          </a:p>
        </p:txBody>
      </p:sp>
      <p:sp>
        <p:nvSpPr>
          <p:cNvPr id="6" name="23 Rectángulo redondeado"/>
          <p:cNvSpPr/>
          <p:nvPr/>
        </p:nvSpPr>
        <p:spPr>
          <a:xfrm>
            <a:off x="912957" y="4233752"/>
            <a:ext cx="7322979" cy="688111"/>
          </a:xfrm>
          <a:prstGeom prst="roundRect">
            <a:avLst>
              <a:gd name="adj" fmla="val 2752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1200" dirty="0">
              <a:noFill/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" name="17 Rectángulo redondeado"/>
          <p:cNvSpPr/>
          <p:nvPr/>
        </p:nvSpPr>
        <p:spPr>
          <a:xfrm>
            <a:off x="912957" y="1787133"/>
            <a:ext cx="7322979" cy="2395647"/>
          </a:xfrm>
          <a:prstGeom prst="roundRect">
            <a:avLst>
              <a:gd name="adj" fmla="val 9393"/>
            </a:avLst>
          </a:prstGeom>
          <a:solidFill>
            <a:srgbClr val="FFCC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1200" dirty="0">
              <a:noFill/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" name="15 Rectángulo redondeado"/>
          <p:cNvSpPr/>
          <p:nvPr/>
        </p:nvSpPr>
        <p:spPr>
          <a:xfrm>
            <a:off x="912956" y="818680"/>
            <a:ext cx="7322979" cy="917482"/>
          </a:xfrm>
          <a:prstGeom prst="roundRect">
            <a:avLst>
              <a:gd name="adj" fmla="val 2299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1200" dirty="0">
              <a:noFill/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" name="1 Pentágono"/>
          <p:cNvSpPr/>
          <p:nvPr/>
        </p:nvSpPr>
        <p:spPr>
          <a:xfrm>
            <a:off x="1466144" y="2041989"/>
            <a:ext cx="2854952" cy="611655"/>
          </a:xfrm>
          <a:prstGeom prst="homePlat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sz="1200" b="1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Soporte al proceso de dirección de programas y proyectos</a:t>
            </a:r>
            <a:endParaRPr lang="es-UY" sz="1200" b="1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0" name="2 Pentágono"/>
          <p:cNvSpPr/>
          <p:nvPr/>
        </p:nvSpPr>
        <p:spPr>
          <a:xfrm>
            <a:off x="4857381" y="2041989"/>
            <a:ext cx="2807370" cy="611655"/>
          </a:xfrm>
          <a:prstGeom prst="homePlat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sz="1200" b="1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Soporte y desarrollo del sistema de información </a:t>
            </a:r>
            <a:r>
              <a:rPr lang="es-UY" sz="1200" b="1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</a:t>
            </a:r>
            <a:r>
              <a:rPr lang="es-UY" sz="1200" b="1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eográfica</a:t>
            </a:r>
            <a:endParaRPr lang="es-UY" sz="1200" b="1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1" name="7 Pentágono"/>
          <p:cNvSpPr/>
          <p:nvPr/>
        </p:nvSpPr>
        <p:spPr>
          <a:xfrm>
            <a:off x="1466144" y="3571058"/>
            <a:ext cx="6210243" cy="229370"/>
          </a:xfrm>
          <a:prstGeom prst="homePlate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Seguimiento y monitoreo</a:t>
            </a:r>
            <a:endParaRPr lang="es-UY" sz="12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2" name="8 Pentágono"/>
          <p:cNvSpPr/>
          <p:nvPr/>
        </p:nvSpPr>
        <p:spPr>
          <a:xfrm>
            <a:off x="1456711" y="3018627"/>
            <a:ext cx="6236891" cy="229370"/>
          </a:xfrm>
          <a:prstGeom prst="homePlate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Gestión de beneficios</a:t>
            </a:r>
            <a:endParaRPr lang="es-UY" sz="12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" name="9 Pentágono"/>
          <p:cNvSpPr/>
          <p:nvPr/>
        </p:nvSpPr>
        <p:spPr>
          <a:xfrm>
            <a:off x="1468544" y="2747030"/>
            <a:ext cx="6210243" cy="229370"/>
          </a:xfrm>
          <a:prstGeom prst="homePlate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Implementación de la gestión del cambio</a:t>
            </a:r>
            <a:endParaRPr lang="es-UY" sz="12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4" name="10 Pentágono"/>
          <p:cNvSpPr/>
          <p:nvPr/>
        </p:nvSpPr>
        <p:spPr>
          <a:xfrm>
            <a:off x="1467886" y="3851467"/>
            <a:ext cx="6210243" cy="229370"/>
          </a:xfrm>
          <a:prstGeom prst="homePlate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Transferencia metodológica</a:t>
            </a:r>
            <a:endParaRPr lang="es-UY" sz="12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5" name="11 Pentágono"/>
          <p:cNvSpPr/>
          <p:nvPr/>
        </p:nvSpPr>
        <p:spPr>
          <a:xfrm>
            <a:off x="1466144" y="3290648"/>
            <a:ext cx="6210243" cy="229370"/>
          </a:xfrm>
          <a:prstGeom prst="homePlate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Asesoramiento técnico en Mejora de Gestión</a:t>
            </a:r>
            <a:endParaRPr lang="es-UY" sz="1200" b="1" dirty="0">
              <a:solidFill>
                <a:schemeClr val="tx1">
                  <a:lumMod val="75000"/>
                  <a:lumOff val="2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6" name="12 Pentágono"/>
          <p:cNvSpPr/>
          <p:nvPr/>
        </p:nvSpPr>
        <p:spPr>
          <a:xfrm>
            <a:off x="1466144" y="1099021"/>
            <a:ext cx="2155321" cy="535167"/>
          </a:xfrm>
          <a:prstGeom prst="homePlate">
            <a:avLst/>
          </a:prstGeom>
          <a:solidFill>
            <a:schemeClr val="bg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Planificación estratégica Mejora de Gestión</a:t>
            </a:r>
            <a:endParaRPr lang="es-UY" sz="12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7" name="13 Pentágono"/>
          <p:cNvSpPr/>
          <p:nvPr/>
        </p:nvSpPr>
        <p:spPr>
          <a:xfrm>
            <a:off x="3740265" y="1099021"/>
            <a:ext cx="1900377" cy="535167"/>
          </a:xfrm>
          <a:prstGeom prst="homePlate">
            <a:avLst/>
          </a:prstGeom>
          <a:solidFill>
            <a:schemeClr val="bg1"/>
          </a:solidFill>
          <a:ln w="38100">
            <a:solidFill>
              <a:srgbClr val="0070C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Gestión del talento</a:t>
            </a:r>
            <a:endParaRPr lang="es-UY" sz="12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8" name="14 Pentágono"/>
          <p:cNvSpPr/>
          <p:nvPr/>
        </p:nvSpPr>
        <p:spPr>
          <a:xfrm>
            <a:off x="5759442" y="1099021"/>
            <a:ext cx="1899937" cy="535167"/>
          </a:xfrm>
          <a:prstGeom prst="homePlate">
            <a:avLst/>
          </a:prstGeom>
          <a:solidFill>
            <a:schemeClr val="bg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Evaluación de resultados y mejora continua</a:t>
            </a:r>
            <a:endParaRPr lang="es-UY" sz="12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9" name="16 CuadroTexto"/>
          <p:cNvSpPr txBox="1"/>
          <p:nvPr/>
        </p:nvSpPr>
        <p:spPr>
          <a:xfrm>
            <a:off x="1196529" y="818680"/>
            <a:ext cx="18229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200" b="1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Procesos estratégicos</a:t>
            </a:r>
            <a:endParaRPr lang="es-UY" sz="1200" b="1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0" name="18 CuadroTexto"/>
          <p:cNvSpPr txBox="1"/>
          <p:nvPr/>
        </p:nvSpPr>
        <p:spPr>
          <a:xfrm>
            <a:off x="1196529" y="1761647"/>
            <a:ext cx="16962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200" b="1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Procesos operativos</a:t>
            </a:r>
            <a:endParaRPr lang="es-UY" sz="1200" b="1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1" name="20 Pentágono"/>
          <p:cNvSpPr/>
          <p:nvPr/>
        </p:nvSpPr>
        <p:spPr>
          <a:xfrm rot="16200000">
            <a:off x="2197719" y="3663196"/>
            <a:ext cx="356800" cy="1956652"/>
          </a:xfrm>
          <a:prstGeom prst="homePlat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s-UY" sz="1200" b="1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Gestión administrativa</a:t>
            </a:r>
            <a:endParaRPr lang="es-UY" sz="1200" b="1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2" name="21 Pentágono"/>
          <p:cNvSpPr/>
          <p:nvPr/>
        </p:nvSpPr>
        <p:spPr>
          <a:xfrm rot="16200000">
            <a:off x="6517034" y="3677575"/>
            <a:ext cx="356798" cy="1927895"/>
          </a:xfrm>
          <a:prstGeom prst="homePlat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s-UY" sz="1200" b="1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Gestión comunicación</a:t>
            </a:r>
            <a:endParaRPr lang="es-UY" sz="1200" b="1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3" name="22 Pentágono"/>
          <p:cNvSpPr/>
          <p:nvPr/>
        </p:nvSpPr>
        <p:spPr>
          <a:xfrm rot="16200000">
            <a:off x="4364566" y="3606481"/>
            <a:ext cx="356799" cy="2070081"/>
          </a:xfrm>
          <a:prstGeom prst="homePlat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s-UY" sz="1200" b="1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Gestión adquisiciones</a:t>
            </a:r>
            <a:endParaRPr lang="es-UY" sz="1200" b="1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4" name="18 CuadroTexto"/>
          <p:cNvSpPr txBox="1"/>
          <p:nvPr/>
        </p:nvSpPr>
        <p:spPr>
          <a:xfrm>
            <a:off x="1139815" y="4233752"/>
            <a:ext cx="13724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200" b="1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Procesos apoyo</a:t>
            </a:r>
            <a:endParaRPr lang="es-UY" sz="1200" b="1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pSp>
        <p:nvGrpSpPr>
          <p:cNvPr id="25" name="Grupo 24"/>
          <p:cNvGrpSpPr/>
          <p:nvPr/>
        </p:nvGrpSpPr>
        <p:grpSpPr>
          <a:xfrm>
            <a:off x="244928" y="818679"/>
            <a:ext cx="461978" cy="4103184"/>
            <a:chOff x="489855" y="947063"/>
            <a:chExt cx="586553" cy="5796645"/>
          </a:xfrm>
        </p:grpSpPr>
        <p:sp>
          <p:nvSpPr>
            <p:cNvPr id="26" name="Rectángulo 25"/>
            <p:cNvSpPr/>
            <p:nvPr/>
          </p:nvSpPr>
          <p:spPr>
            <a:xfrm>
              <a:off x="489855" y="947064"/>
              <a:ext cx="410898" cy="579664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r>
                <a:rPr lang="es-UY" sz="1200" dirty="0" smtClean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Necesidades y expectativas de las partes interesadas</a:t>
              </a:r>
              <a:endParaRPr lang="es-UY" sz="12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27" name="Triángulo isósceles 26"/>
            <p:cNvSpPr/>
            <p:nvPr/>
          </p:nvSpPr>
          <p:spPr>
            <a:xfrm rot="5400000">
              <a:off x="715174" y="1131704"/>
              <a:ext cx="545873" cy="176592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 sz="120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28" name="Triángulo isósceles 27"/>
            <p:cNvSpPr/>
            <p:nvPr/>
          </p:nvSpPr>
          <p:spPr>
            <a:xfrm rot="5400000">
              <a:off x="715175" y="6382476"/>
              <a:ext cx="545873" cy="176592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 sz="120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grpSp>
        <p:nvGrpSpPr>
          <p:cNvPr id="29" name="Grupo 28"/>
          <p:cNvGrpSpPr/>
          <p:nvPr/>
        </p:nvGrpSpPr>
        <p:grpSpPr>
          <a:xfrm rot="10800000">
            <a:off x="8437094" y="818679"/>
            <a:ext cx="461978" cy="4103184"/>
            <a:chOff x="489855" y="947063"/>
            <a:chExt cx="586553" cy="5796645"/>
          </a:xfrm>
        </p:grpSpPr>
        <p:sp>
          <p:nvSpPr>
            <p:cNvPr id="30" name="Rectángulo 29"/>
            <p:cNvSpPr/>
            <p:nvPr/>
          </p:nvSpPr>
          <p:spPr>
            <a:xfrm>
              <a:off x="489855" y="947064"/>
              <a:ext cx="410898" cy="579664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r>
                <a:rPr lang="es-UY" sz="1200" dirty="0" smtClean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Necesidades y expectativas de las partes interesadas</a:t>
              </a:r>
              <a:endParaRPr lang="es-UY" sz="12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31" name="Triángulo isósceles 30"/>
            <p:cNvSpPr/>
            <p:nvPr/>
          </p:nvSpPr>
          <p:spPr>
            <a:xfrm rot="5400000">
              <a:off x="715174" y="1131704"/>
              <a:ext cx="545873" cy="176592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 sz="120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32" name="Triángulo isósceles 31"/>
            <p:cNvSpPr/>
            <p:nvPr/>
          </p:nvSpPr>
          <p:spPr>
            <a:xfrm rot="5400000">
              <a:off x="715175" y="6382476"/>
              <a:ext cx="545873" cy="176592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 sz="120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86464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Google Shape;468;p40"/>
          <p:cNvSpPr txBox="1">
            <a:spLocks noGrp="1"/>
          </p:cNvSpPr>
          <p:nvPr>
            <p:ph type="sldNum" idx="12"/>
          </p:nvPr>
        </p:nvSpPr>
        <p:spPr>
          <a:xfrm>
            <a:off x="84043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17</a:t>
            </a:fld>
            <a:endParaRPr/>
          </a:p>
        </p:txBody>
      </p:sp>
      <p:sp>
        <p:nvSpPr>
          <p:cNvPr id="30" name="Título 4"/>
          <p:cNvSpPr txBox="1">
            <a:spLocks/>
          </p:cNvSpPr>
          <p:nvPr/>
        </p:nvSpPr>
        <p:spPr>
          <a:xfrm>
            <a:off x="332314" y="60310"/>
            <a:ext cx="7571700" cy="5506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800" b="1" i="0" u="none" strike="noStrike" cap="none" baseline="0">
                <a:solidFill>
                  <a:schemeClr val="accent1"/>
                </a:solidFill>
                <a:latin typeface="Helvetica" panose="020B0604020202020204" pitchFamily="34" charset="0"/>
                <a:ea typeface="Roboto Slab"/>
                <a:cs typeface="Helvetica" panose="020B0604020202020204" pitchFamily="34" charset="0"/>
                <a:sym typeface="Roboto Slab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 b="0" i="0" u="none" strike="noStrike" cap="non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 b="0" i="0" u="none" strike="noStrike" cap="non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 b="0" i="0" u="none" strike="noStrike" cap="non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 b="0" i="0" u="none" strike="noStrike" cap="non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 b="0" i="0" u="none" strike="noStrike" cap="non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 b="0" i="0" u="none" strike="noStrike" cap="non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 b="0" i="0" u="none" strike="noStrike" cap="non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 b="0" i="0" u="none" strike="noStrike" cap="non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r>
              <a:rPr lang="es-UY" sz="2400" dirty="0" smtClean="0"/>
              <a:t>2.1 Modelo Compromiso con la Gestión Pública </a:t>
            </a:r>
            <a:endParaRPr lang="es-UY" sz="2400" dirty="0"/>
          </a:p>
        </p:txBody>
      </p:sp>
      <p:sp>
        <p:nvSpPr>
          <p:cNvPr id="22" name="Rounded Rectangle 1">
            <a:extLst>
              <a:ext uri="{FF2B5EF4-FFF2-40B4-BE49-F238E27FC236}">
                <a16:creationId xmlns:a16="http://schemas.microsoft.com/office/drawing/2014/main" id="{A6260A52-EC0F-4D48-8EA6-BCDEB854DE91}"/>
              </a:ext>
            </a:extLst>
          </p:cNvPr>
          <p:cNvSpPr/>
          <p:nvPr/>
        </p:nvSpPr>
        <p:spPr>
          <a:xfrm>
            <a:off x="1180214" y="914343"/>
            <a:ext cx="406932" cy="2727713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20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3" name="Rounded Rectangle 1">
            <a:extLst>
              <a:ext uri="{FF2B5EF4-FFF2-40B4-BE49-F238E27FC236}">
                <a16:creationId xmlns:a16="http://schemas.microsoft.com/office/drawing/2014/main" id="{37BF68E4-1A9C-463E-BAB2-8A48A14004E2}"/>
              </a:ext>
            </a:extLst>
          </p:cNvPr>
          <p:cNvSpPr/>
          <p:nvPr/>
        </p:nvSpPr>
        <p:spPr>
          <a:xfrm rot="10800000">
            <a:off x="1180900" y="1671638"/>
            <a:ext cx="406932" cy="1966906"/>
          </a:xfrm>
          <a:prstGeom prst="roundRect">
            <a:avLst>
              <a:gd name="adj" fmla="val 50000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20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4" name="TextBox 35">
            <a:extLst>
              <a:ext uri="{FF2B5EF4-FFF2-40B4-BE49-F238E27FC236}">
                <a16:creationId xmlns:a16="http://schemas.microsoft.com/office/drawing/2014/main" id="{E27AE3D9-3B8B-46C0-9AFF-B5A72F7990A8}"/>
              </a:ext>
            </a:extLst>
          </p:cNvPr>
          <p:cNvSpPr txBox="1"/>
          <p:nvPr/>
        </p:nvSpPr>
        <p:spPr>
          <a:xfrm>
            <a:off x="1199385" y="2643549"/>
            <a:ext cx="3685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b="1" dirty="0" smtClean="0">
                <a:solidFill>
                  <a:schemeClr val="bg1">
                    <a:lumMod val="9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68 %</a:t>
            </a:r>
            <a:endParaRPr lang="en-US" sz="1200" b="1" dirty="0">
              <a:solidFill>
                <a:schemeClr val="bg1">
                  <a:lumMod val="9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5" name="Rounded Rectangle 2">
            <a:extLst>
              <a:ext uri="{FF2B5EF4-FFF2-40B4-BE49-F238E27FC236}">
                <a16:creationId xmlns:a16="http://schemas.microsoft.com/office/drawing/2014/main" id="{F511B5F9-4145-4D85-9386-ADD2735A2160}"/>
              </a:ext>
            </a:extLst>
          </p:cNvPr>
          <p:cNvSpPr/>
          <p:nvPr/>
        </p:nvSpPr>
        <p:spPr>
          <a:xfrm>
            <a:off x="2481991" y="899546"/>
            <a:ext cx="406932" cy="2727713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20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6" name="Rounded Rectangle 1">
            <a:extLst>
              <a:ext uri="{FF2B5EF4-FFF2-40B4-BE49-F238E27FC236}">
                <a16:creationId xmlns:a16="http://schemas.microsoft.com/office/drawing/2014/main" id="{633CF7C8-E71C-4633-9291-C2993662FD57}"/>
              </a:ext>
            </a:extLst>
          </p:cNvPr>
          <p:cNvSpPr/>
          <p:nvPr/>
        </p:nvSpPr>
        <p:spPr>
          <a:xfrm rot="10800000">
            <a:off x="2481984" y="1671206"/>
            <a:ext cx="406932" cy="195254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20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7" name="TextBox 25">
            <a:extLst>
              <a:ext uri="{FF2B5EF4-FFF2-40B4-BE49-F238E27FC236}">
                <a16:creationId xmlns:a16="http://schemas.microsoft.com/office/drawing/2014/main" id="{44E31DFD-83A4-4516-BBE8-AE570FCB3F22}"/>
              </a:ext>
            </a:extLst>
          </p:cNvPr>
          <p:cNvSpPr txBox="1"/>
          <p:nvPr/>
        </p:nvSpPr>
        <p:spPr>
          <a:xfrm>
            <a:off x="2501161" y="2628752"/>
            <a:ext cx="3685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b="1" dirty="0" smtClean="0">
                <a:solidFill>
                  <a:schemeClr val="bg1">
                    <a:lumMod val="9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68%</a:t>
            </a:r>
            <a:endParaRPr lang="en-US" sz="1200" b="1" dirty="0">
              <a:solidFill>
                <a:schemeClr val="bg1">
                  <a:lumMod val="9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8" name="Rounded Rectangle 3">
            <a:extLst>
              <a:ext uri="{FF2B5EF4-FFF2-40B4-BE49-F238E27FC236}">
                <a16:creationId xmlns:a16="http://schemas.microsoft.com/office/drawing/2014/main" id="{2D8FF93B-183D-4E18-8BF3-006517E1DB21}"/>
              </a:ext>
            </a:extLst>
          </p:cNvPr>
          <p:cNvSpPr/>
          <p:nvPr/>
        </p:nvSpPr>
        <p:spPr>
          <a:xfrm>
            <a:off x="3766701" y="886065"/>
            <a:ext cx="406932" cy="2727713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20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9" name="Rounded Rectangle 1">
            <a:extLst>
              <a:ext uri="{FF2B5EF4-FFF2-40B4-BE49-F238E27FC236}">
                <a16:creationId xmlns:a16="http://schemas.microsoft.com/office/drawing/2014/main" id="{6927B76A-6AAD-4331-9242-495D837650A4}"/>
              </a:ext>
            </a:extLst>
          </p:cNvPr>
          <p:cNvSpPr/>
          <p:nvPr/>
        </p:nvSpPr>
        <p:spPr>
          <a:xfrm rot="10800000">
            <a:off x="3766695" y="2211387"/>
            <a:ext cx="406932" cy="1398885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20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1" name="TextBox 26">
            <a:extLst>
              <a:ext uri="{FF2B5EF4-FFF2-40B4-BE49-F238E27FC236}">
                <a16:creationId xmlns:a16="http://schemas.microsoft.com/office/drawing/2014/main" id="{CEC0917C-C277-4579-B499-A61E915E464C}"/>
              </a:ext>
            </a:extLst>
          </p:cNvPr>
          <p:cNvSpPr txBox="1"/>
          <p:nvPr/>
        </p:nvSpPr>
        <p:spPr>
          <a:xfrm>
            <a:off x="3785872" y="2615271"/>
            <a:ext cx="3685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b="1" dirty="0" smtClean="0">
                <a:solidFill>
                  <a:schemeClr val="bg1">
                    <a:lumMod val="9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50%</a:t>
            </a:r>
            <a:endParaRPr lang="en-US" sz="1200" b="1" dirty="0">
              <a:solidFill>
                <a:schemeClr val="bg1">
                  <a:lumMod val="9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2" name="Rounded Rectangle 4">
            <a:extLst>
              <a:ext uri="{FF2B5EF4-FFF2-40B4-BE49-F238E27FC236}">
                <a16:creationId xmlns:a16="http://schemas.microsoft.com/office/drawing/2014/main" id="{058C4D01-652E-4F00-87BE-E13530BF70A7}"/>
              </a:ext>
            </a:extLst>
          </p:cNvPr>
          <p:cNvSpPr/>
          <p:nvPr/>
        </p:nvSpPr>
        <p:spPr>
          <a:xfrm>
            <a:off x="4959769" y="893152"/>
            <a:ext cx="406932" cy="2727713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20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9" name="Rounded Rectangle 1">
            <a:extLst>
              <a:ext uri="{FF2B5EF4-FFF2-40B4-BE49-F238E27FC236}">
                <a16:creationId xmlns:a16="http://schemas.microsoft.com/office/drawing/2014/main" id="{7BE9D14B-1A52-4F43-81F4-AEDA3FD9DB5B}"/>
              </a:ext>
            </a:extLst>
          </p:cNvPr>
          <p:cNvSpPr/>
          <p:nvPr/>
        </p:nvSpPr>
        <p:spPr>
          <a:xfrm rot="10800000">
            <a:off x="4959764" y="1878160"/>
            <a:ext cx="406932" cy="1739199"/>
          </a:xfrm>
          <a:prstGeom prst="roundRect">
            <a:avLst>
              <a:gd name="adj" fmla="val 50000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20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0" name="TextBox 27">
            <a:extLst>
              <a:ext uri="{FF2B5EF4-FFF2-40B4-BE49-F238E27FC236}">
                <a16:creationId xmlns:a16="http://schemas.microsoft.com/office/drawing/2014/main" id="{927E7616-735A-461E-99EA-461452662212}"/>
              </a:ext>
            </a:extLst>
          </p:cNvPr>
          <p:cNvSpPr txBox="1"/>
          <p:nvPr/>
        </p:nvSpPr>
        <p:spPr>
          <a:xfrm>
            <a:off x="4978939" y="2622358"/>
            <a:ext cx="3685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b="1" dirty="0" smtClean="0">
                <a:solidFill>
                  <a:schemeClr val="bg1">
                    <a:lumMod val="9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60%</a:t>
            </a:r>
            <a:endParaRPr lang="en-US" sz="1200" b="1" dirty="0">
              <a:solidFill>
                <a:schemeClr val="bg1">
                  <a:lumMod val="9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1" name="Rounded Rectangle 5">
            <a:extLst>
              <a:ext uri="{FF2B5EF4-FFF2-40B4-BE49-F238E27FC236}">
                <a16:creationId xmlns:a16="http://schemas.microsoft.com/office/drawing/2014/main" id="{BCFCE7C3-40CC-4654-B247-7321481CEAF9}"/>
              </a:ext>
            </a:extLst>
          </p:cNvPr>
          <p:cNvSpPr/>
          <p:nvPr/>
        </p:nvSpPr>
        <p:spPr>
          <a:xfrm>
            <a:off x="6260852" y="899546"/>
            <a:ext cx="406932" cy="2727713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20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2" name="Rounded Rectangle 1">
            <a:extLst>
              <a:ext uri="{FF2B5EF4-FFF2-40B4-BE49-F238E27FC236}">
                <a16:creationId xmlns:a16="http://schemas.microsoft.com/office/drawing/2014/main" id="{CA62D5C4-B3B3-4364-B9A4-C24C7FC57365}"/>
              </a:ext>
            </a:extLst>
          </p:cNvPr>
          <p:cNvSpPr/>
          <p:nvPr/>
        </p:nvSpPr>
        <p:spPr>
          <a:xfrm rot="10800000">
            <a:off x="6260848" y="1884555"/>
            <a:ext cx="406932" cy="1739199"/>
          </a:xfrm>
          <a:prstGeom prst="roundRect">
            <a:avLst>
              <a:gd name="adj" fmla="val 50000"/>
            </a:avLst>
          </a:prstGeom>
          <a:solidFill>
            <a:srgbClr val="5CB9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20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3" name="TextBox 28">
            <a:extLst>
              <a:ext uri="{FF2B5EF4-FFF2-40B4-BE49-F238E27FC236}">
                <a16:creationId xmlns:a16="http://schemas.microsoft.com/office/drawing/2014/main" id="{FE69F534-DD29-4DD4-A902-2D464E94E19C}"/>
              </a:ext>
            </a:extLst>
          </p:cNvPr>
          <p:cNvSpPr txBox="1"/>
          <p:nvPr/>
        </p:nvSpPr>
        <p:spPr>
          <a:xfrm>
            <a:off x="6280024" y="2628752"/>
            <a:ext cx="3685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b="1" dirty="0" smtClean="0">
                <a:solidFill>
                  <a:schemeClr val="bg1">
                    <a:lumMod val="9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60%</a:t>
            </a:r>
            <a:endParaRPr lang="en-US" sz="1200" b="1" dirty="0">
              <a:solidFill>
                <a:schemeClr val="bg1">
                  <a:lumMod val="9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4" name="Rounded Rectangle 6">
            <a:extLst>
              <a:ext uri="{FF2B5EF4-FFF2-40B4-BE49-F238E27FC236}">
                <a16:creationId xmlns:a16="http://schemas.microsoft.com/office/drawing/2014/main" id="{66B245DB-6E56-443A-9909-7D92AF346868}"/>
              </a:ext>
            </a:extLst>
          </p:cNvPr>
          <p:cNvSpPr/>
          <p:nvPr/>
        </p:nvSpPr>
        <p:spPr>
          <a:xfrm>
            <a:off x="7641015" y="899546"/>
            <a:ext cx="406932" cy="2727713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20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5" name="Rounded Rectangle 1">
            <a:extLst>
              <a:ext uri="{FF2B5EF4-FFF2-40B4-BE49-F238E27FC236}">
                <a16:creationId xmlns:a16="http://schemas.microsoft.com/office/drawing/2014/main" id="{6BA89A4E-D7A1-48C2-9FAC-4BFFFC2613DA}"/>
              </a:ext>
            </a:extLst>
          </p:cNvPr>
          <p:cNvSpPr/>
          <p:nvPr/>
        </p:nvSpPr>
        <p:spPr>
          <a:xfrm rot="10800000">
            <a:off x="7641010" y="2314719"/>
            <a:ext cx="406932" cy="1306146"/>
          </a:xfrm>
          <a:prstGeom prst="roundRect">
            <a:avLst>
              <a:gd name="adj" fmla="val 50000"/>
            </a:avLst>
          </a:prstGeom>
          <a:solidFill>
            <a:srgbClr val="F7CA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20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6" name="TextBox 29">
            <a:extLst>
              <a:ext uri="{FF2B5EF4-FFF2-40B4-BE49-F238E27FC236}">
                <a16:creationId xmlns:a16="http://schemas.microsoft.com/office/drawing/2014/main" id="{4309E6AA-0EBA-45FC-9577-205EB977F5C9}"/>
              </a:ext>
            </a:extLst>
          </p:cNvPr>
          <p:cNvSpPr txBox="1"/>
          <p:nvPr/>
        </p:nvSpPr>
        <p:spPr>
          <a:xfrm>
            <a:off x="7660186" y="2628752"/>
            <a:ext cx="3685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b="1" dirty="0" smtClean="0">
                <a:solidFill>
                  <a:schemeClr val="bg1">
                    <a:lumMod val="9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48%</a:t>
            </a:r>
            <a:endParaRPr lang="en-US" sz="1200" b="1" dirty="0">
              <a:solidFill>
                <a:schemeClr val="bg1">
                  <a:lumMod val="9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7" name="25 CuadroTexto"/>
          <p:cNvSpPr txBox="1"/>
          <p:nvPr/>
        </p:nvSpPr>
        <p:spPr>
          <a:xfrm>
            <a:off x="584242" y="3749527"/>
            <a:ext cx="14855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UY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1. Liderazgo</a:t>
            </a:r>
            <a:endParaRPr lang="es-UY" sz="1200" b="1" dirty="0">
              <a:solidFill>
                <a:schemeClr val="tx1">
                  <a:lumMod val="75000"/>
                  <a:lumOff val="2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8" name="26 CuadroTexto"/>
          <p:cNvSpPr txBox="1"/>
          <p:nvPr/>
        </p:nvSpPr>
        <p:spPr>
          <a:xfrm>
            <a:off x="1901334" y="3719935"/>
            <a:ext cx="14690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UY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2. Desarrollo de los funcionarios</a:t>
            </a:r>
            <a:endParaRPr lang="es-UY" sz="1200" b="1" dirty="0">
              <a:solidFill>
                <a:schemeClr val="tx1">
                  <a:lumMod val="75000"/>
                  <a:lumOff val="2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9" name="27 CuadroTexto"/>
          <p:cNvSpPr txBox="1"/>
          <p:nvPr/>
        </p:nvSpPr>
        <p:spPr>
          <a:xfrm>
            <a:off x="3214032" y="3719934"/>
            <a:ext cx="14690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UY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3. Enfoque en los grupos de interés</a:t>
            </a:r>
            <a:endParaRPr lang="es-UY" sz="1200" b="1" dirty="0">
              <a:solidFill>
                <a:schemeClr val="tx1">
                  <a:lumMod val="75000"/>
                  <a:lumOff val="2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0" name="28 CuadroTexto"/>
          <p:cNvSpPr txBox="1"/>
          <p:nvPr/>
        </p:nvSpPr>
        <p:spPr>
          <a:xfrm>
            <a:off x="4474214" y="3749527"/>
            <a:ext cx="14690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UY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4. Gestión y mejora de los procesos</a:t>
            </a:r>
            <a:endParaRPr lang="es-UY" sz="1200" b="1" dirty="0">
              <a:solidFill>
                <a:schemeClr val="tx1">
                  <a:lumMod val="75000"/>
                  <a:lumOff val="2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1" name="29 CuadroTexto"/>
          <p:cNvSpPr txBox="1"/>
          <p:nvPr/>
        </p:nvSpPr>
        <p:spPr>
          <a:xfrm>
            <a:off x="5832559" y="3722052"/>
            <a:ext cx="14690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UY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5. Proceso de comunicación</a:t>
            </a:r>
            <a:endParaRPr lang="es-UY" sz="1200" b="1" dirty="0">
              <a:solidFill>
                <a:schemeClr val="tx1">
                  <a:lumMod val="75000"/>
                  <a:lumOff val="2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2" name="30 CuadroTexto"/>
          <p:cNvSpPr txBox="1"/>
          <p:nvPr/>
        </p:nvSpPr>
        <p:spPr>
          <a:xfrm>
            <a:off x="7092741" y="3719934"/>
            <a:ext cx="14690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UY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6. Desempeño global</a:t>
            </a:r>
            <a:endParaRPr lang="es-UY" sz="1200" b="1" dirty="0">
              <a:solidFill>
                <a:schemeClr val="tx1">
                  <a:lumMod val="75000"/>
                  <a:lumOff val="2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8451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ctrTitle"/>
          </p:nvPr>
        </p:nvSpPr>
        <p:spPr/>
        <p:txBody>
          <a:bodyPr anchor="ctr"/>
          <a:lstStyle/>
          <a:p>
            <a:r>
              <a:rPr lang="es-UY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2.2. Comunidad </a:t>
            </a:r>
            <a:r>
              <a:rPr lang="es-UY" sz="2400" dirty="0">
                <a:latin typeface="Helvetica" panose="020B0604020202020204" pitchFamily="34" charset="0"/>
                <a:cs typeface="Helvetica" panose="020B0604020202020204" pitchFamily="34" charset="0"/>
              </a:rPr>
              <a:t>de </a:t>
            </a:r>
            <a:r>
              <a:rPr lang="es-UY" sz="24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PMOs</a:t>
            </a:r>
            <a:r>
              <a:rPr lang="es-UY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del Estado</a:t>
            </a:r>
            <a:endParaRPr lang="es-UY" sz="24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idx="12"/>
          </p:nvPr>
        </p:nvSpPr>
        <p:spPr>
          <a:xfrm>
            <a:off x="8594725" y="4749800"/>
            <a:ext cx="549275" cy="393700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Y" smtClean="0"/>
              <a:t>18</a:t>
            </a:fld>
            <a:endParaRPr lang="es-UY"/>
          </a:p>
        </p:txBody>
      </p:sp>
      <p:sp>
        <p:nvSpPr>
          <p:cNvPr id="21" name="CuadroTexto 20"/>
          <p:cNvSpPr txBox="1"/>
          <p:nvPr/>
        </p:nvSpPr>
        <p:spPr>
          <a:xfrm>
            <a:off x="750894" y="1689715"/>
            <a:ext cx="356666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UY" sz="2400" b="1" i="1" dirty="0" smtClean="0">
              <a:solidFill>
                <a:schemeClr val="accent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es-ES" sz="2400" b="1" i="1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¿Qué nos propuso </a:t>
            </a:r>
            <a:r>
              <a:rPr lang="es-ES" sz="2400" b="1" i="1" dirty="0" err="1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Agesic</a:t>
            </a:r>
            <a:r>
              <a:rPr lang="es-ES" sz="2400" b="1" i="1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para trabajar en la comunidad?</a:t>
            </a:r>
          </a:p>
          <a:p>
            <a:endParaRPr lang="es-UY" sz="2400" b="1" i="1" dirty="0">
              <a:solidFill>
                <a:schemeClr val="accent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4508390" y="898093"/>
            <a:ext cx="436097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UY" sz="2400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ctr"/>
            <a:r>
              <a:rPr lang="es-UY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Explorar cuestiones </a:t>
            </a:r>
            <a:r>
              <a:rPr lang="es-UY" sz="2400" dirty="0">
                <a:latin typeface="Helvetica" panose="020B0604020202020204" pitchFamily="34" charset="0"/>
                <a:cs typeface="Helvetica" panose="020B0604020202020204" pitchFamily="34" charset="0"/>
              </a:rPr>
              <a:t>de la </a:t>
            </a:r>
            <a:r>
              <a:rPr lang="es-UY" sz="2400" b="1" dirty="0">
                <a:solidFill>
                  <a:schemeClr val="accent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gestión de proyectos </a:t>
            </a:r>
            <a:r>
              <a:rPr lang="es-UY" sz="2400" b="1" dirty="0" smtClean="0">
                <a:solidFill>
                  <a:schemeClr val="accent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ágiles</a:t>
            </a:r>
          </a:p>
          <a:p>
            <a:pPr algn="ctr"/>
            <a:endParaRPr lang="es-UY" sz="2400" b="1" dirty="0">
              <a:solidFill>
                <a:schemeClr val="accent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ctr"/>
            <a:r>
              <a:rPr lang="es-UY" sz="2400" i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que </a:t>
            </a:r>
            <a:r>
              <a:rPr lang="es-UY" sz="2400" i="1" dirty="0">
                <a:latin typeface="Helvetica" panose="020B0604020202020204" pitchFamily="34" charset="0"/>
                <a:cs typeface="Helvetica" panose="020B0604020202020204" pitchFamily="34" charset="0"/>
              </a:rPr>
              <a:t>se puedan explorar parar desarrollar una </a:t>
            </a:r>
            <a:endParaRPr lang="es-UY" sz="2400" i="1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ctr"/>
            <a:endParaRPr lang="es-UY" sz="2400" b="1" dirty="0">
              <a:solidFill>
                <a:schemeClr val="accent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ctr"/>
            <a:r>
              <a:rPr lang="es-UY" sz="2400" b="1" dirty="0" smtClean="0">
                <a:solidFill>
                  <a:schemeClr val="accent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oficina </a:t>
            </a:r>
            <a:r>
              <a:rPr lang="es-UY" sz="2400" b="1" dirty="0">
                <a:solidFill>
                  <a:schemeClr val="accent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de gestión de proyectos ágil</a:t>
            </a:r>
            <a:r>
              <a:rPr lang="es-UY" sz="2400" dirty="0">
                <a:solidFill>
                  <a:schemeClr val="accent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.</a:t>
            </a:r>
          </a:p>
          <a:p>
            <a:pPr algn="ctr"/>
            <a:endParaRPr lang="es-UY" sz="24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Flecha abajo 1"/>
          <p:cNvSpPr/>
          <p:nvPr/>
        </p:nvSpPr>
        <p:spPr>
          <a:xfrm>
            <a:off x="6164036" y="2114549"/>
            <a:ext cx="857250" cy="302079"/>
          </a:xfrm>
          <a:prstGeom prst="down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9" name="Flecha abajo 8"/>
          <p:cNvSpPr/>
          <p:nvPr/>
        </p:nvSpPr>
        <p:spPr>
          <a:xfrm>
            <a:off x="6164036" y="3248107"/>
            <a:ext cx="857250" cy="302079"/>
          </a:xfrm>
          <a:prstGeom prst="down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540918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s-UY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2.2 Manifiesto ágil</a:t>
            </a:r>
            <a:endParaRPr lang="es-UY" sz="24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Y" smtClean="0"/>
              <a:t>19</a:t>
            </a:fld>
            <a:endParaRPr lang="es-UY"/>
          </a:p>
        </p:txBody>
      </p:sp>
      <p:grpSp>
        <p:nvGrpSpPr>
          <p:cNvPr id="13" name="17 Grupo"/>
          <p:cNvGrpSpPr/>
          <p:nvPr/>
        </p:nvGrpSpPr>
        <p:grpSpPr>
          <a:xfrm>
            <a:off x="2361132" y="1468819"/>
            <a:ext cx="4901594" cy="3424359"/>
            <a:chOff x="2699792" y="2015660"/>
            <a:chExt cx="5414061" cy="4985680"/>
          </a:xfrm>
        </p:grpSpPr>
        <p:sp>
          <p:nvSpPr>
            <p:cNvPr id="31" name="15 Arco de bloque"/>
            <p:cNvSpPr/>
            <p:nvPr/>
          </p:nvSpPr>
          <p:spPr>
            <a:xfrm rot="5400000">
              <a:off x="2699792" y="2015660"/>
              <a:ext cx="4985680" cy="4985680"/>
            </a:xfrm>
            <a:prstGeom prst="blockArc">
              <a:avLst>
                <a:gd name="adj1" fmla="val 12151738"/>
                <a:gd name="adj2" fmla="val 20062887"/>
                <a:gd name="adj3" fmla="val 5236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>
                <a:solidFill>
                  <a:schemeClr val="tx1"/>
                </a:solidFill>
              </a:endParaRPr>
            </a:p>
          </p:txBody>
        </p:sp>
        <p:sp>
          <p:nvSpPr>
            <p:cNvPr id="32" name="16 Forma libre"/>
            <p:cNvSpPr/>
            <p:nvPr/>
          </p:nvSpPr>
          <p:spPr>
            <a:xfrm>
              <a:off x="6805914" y="2488557"/>
              <a:ext cx="1307939" cy="3808071"/>
            </a:xfrm>
            <a:custGeom>
              <a:avLst/>
              <a:gdLst>
                <a:gd name="connsiteX0" fmla="*/ 0 w 1307939"/>
                <a:gd name="connsiteY0" fmla="*/ 347240 h 3808071"/>
                <a:gd name="connsiteX1" fmla="*/ 532435 w 1307939"/>
                <a:gd name="connsiteY1" fmla="*/ 856527 h 3808071"/>
                <a:gd name="connsiteX2" fmla="*/ 729205 w 1307939"/>
                <a:gd name="connsiteY2" fmla="*/ 1493134 h 3808071"/>
                <a:gd name="connsiteX3" fmla="*/ 729205 w 1307939"/>
                <a:gd name="connsiteY3" fmla="*/ 2060294 h 3808071"/>
                <a:gd name="connsiteX4" fmla="*/ 636608 w 1307939"/>
                <a:gd name="connsiteY4" fmla="*/ 2789499 h 3808071"/>
                <a:gd name="connsiteX5" fmla="*/ 358815 w 1307939"/>
                <a:gd name="connsiteY5" fmla="*/ 3333509 h 3808071"/>
                <a:gd name="connsiteX6" fmla="*/ 150471 w 1307939"/>
                <a:gd name="connsiteY6" fmla="*/ 3611301 h 3808071"/>
                <a:gd name="connsiteX7" fmla="*/ 1030147 w 1307939"/>
                <a:gd name="connsiteY7" fmla="*/ 3808071 h 3808071"/>
                <a:gd name="connsiteX8" fmla="*/ 1250066 w 1307939"/>
                <a:gd name="connsiteY8" fmla="*/ 3750197 h 3808071"/>
                <a:gd name="connsiteX9" fmla="*/ 1307939 w 1307939"/>
                <a:gd name="connsiteY9" fmla="*/ 0 h 3808071"/>
                <a:gd name="connsiteX10" fmla="*/ 671332 w 1307939"/>
                <a:gd name="connsiteY10" fmla="*/ 104172 h 3808071"/>
                <a:gd name="connsiteX11" fmla="*/ 0 w 1307939"/>
                <a:gd name="connsiteY11" fmla="*/ 347240 h 3808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07939" h="3808071">
                  <a:moveTo>
                    <a:pt x="0" y="347240"/>
                  </a:moveTo>
                  <a:lnTo>
                    <a:pt x="532435" y="856527"/>
                  </a:lnTo>
                  <a:lnTo>
                    <a:pt x="729205" y="1493134"/>
                  </a:lnTo>
                  <a:lnTo>
                    <a:pt x="729205" y="2060294"/>
                  </a:lnTo>
                  <a:lnTo>
                    <a:pt x="636608" y="2789499"/>
                  </a:lnTo>
                  <a:lnTo>
                    <a:pt x="358815" y="3333509"/>
                  </a:lnTo>
                  <a:lnTo>
                    <a:pt x="150471" y="3611301"/>
                  </a:lnTo>
                  <a:lnTo>
                    <a:pt x="1030147" y="3808071"/>
                  </a:lnTo>
                  <a:lnTo>
                    <a:pt x="1250066" y="3750197"/>
                  </a:lnTo>
                  <a:lnTo>
                    <a:pt x="1307939" y="0"/>
                  </a:lnTo>
                  <a:lnTo>
                    <a:pt x="671332" y="104172"/>
                  </a:lnTo>
                  <a:lnTo>
                    <a:pt x="0" y="3472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</p:grpSp>
      <p:sp>
        <p:nvSpPr>
          <p:cNvPr id="39" name="4 CuadroTexto"/>
          <p:cNvSpPr txBox="1"/>
          <p:nvPr/>
        </p:nvSpPr>
        <p:spPr>
          <a:xfrm>
            <a:off x="374849" y="691763"/>
            <a:ext cx="8486326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s-UY" dirty="0" smtClean="0"/>
              <a:t>Nuestra </a:t>
            </a:r>
            <a:r>
              <a:rPr lang="es-UY" dirty="0"/>
              <a:t>máxima prioridad es satisfacer al cliente mediante la entrega temprana y continua de software de valor.</a:t>
            </a:r>
          </a:p>
          <a:p>
            <a:pPr marL="342900" indent="-342900">
              <a:buFont typeface="+mj-lt"/>
              <a:buAutoNum type="arabicPeriod"/>
            </a:pPr>
            <a:r>
              <a:rPr lang="es-UY" dirty="0"/>
              <a:t>Los cambios a los requerimientos  son bienvenidos, incluso en etapas avanzadas del desarrollo. Los procesos ágiles aprovechan el cambio para lograr la ventaja competitiva del cliente. </a:t>
            </a:r>
          </a:p>
          <a:p>
            <a:pPr marL="342900" indent="-342900">
              <a:buFont typeface="+mj-lt"/>
              <a:buAutoNum type="arabicPeriod"/>
            </a:pPr>
            <a:r>
              <a:rPr lang="es-UY" dirty="0"/>
              <a:t>Entrega de software funcional con frecuencia, desde un par de semanas a un par de meses, con preferencia por la escala de tiempo más corta</a:t>
            </a:r>
          </a:p>
          <a:p>
            <a:pPr marL="342900" indent="-342900">
              <a:buFont typeface="+mj-lt"/>
              <a:buAutoNum type="arabicPeriod"/>
            </a:pPr>
            <a:r>
              <a:rPr lang="es-UY" dirty="0"/>
              <a:t>El negocio y los desarrolladores deben trabajar en conjunto todos los días durante todo el proyecto</a:t>
            </a:r>
          </a:p>
          <a:p>
            <a:pPr marL="342900" indent="-342900">
              <a:buFont typeface="+mj-lt"/>
              <a:buAutoNum type="arabicPeriod"/>
            </a:pPr>
            <a:r>
              <a:rPr lang="es-UY" dirty="0"/>
              <a:t>Construir proyectos alrededor de individuos motivados. Darles entorno y el apoyo que necesitan, y confiar en ellos para hacer el trabajo</a:t>
            </a:r>
          </a:p>
          <a:p>
            <a:pPr marL="342900" indent="-342900">
              <a:buFont typeface="+mj-lt"/>
              <a:buAutoNum type="arabicPeriod"/>
            </a:pPr>
            <a:r>
              <a:rPr lang="es-UY" dirty="0"/>
              <a:t>El método más eficiente y eficaz de transmitir información a un equipo de desarrollo, y dentro de él, es la conversación cara a cara.</a:t>
            </a:r>
          </a:p>
          <a:p>
            <a:pPr marL="342900" indent="-342900">
              <a:buFont typeface="+mj-lt"/>
              <a:buAutoNum type="arabicPeriod"/>
            </a:pPr>
            <a:r>
              <a:rPr lang="es-UY" dirty="0"/>
              <a:t>El software que funciona es la medida principal del progreso</a:t>
            </a:r>
          </a:p>
          <a:p>
            <a:pPr marL="342900" indent="-342900">
              <a:buFont typeface="+mj-lt"/>
              <a:buAutoNum type="arabicPeriod"/>
            </a:pPr>
            <a:r>
              <a:rPr lang="es-UY" dirty="0"/>
              <a:t>Los procesos agiles promueven el desarrollo sostenible. Los patrocinadores, desarrolladores y usuarios deberían poder mantener un ritmo constante en forma indefinida. </a:t>
            </a:r>
          </a:p>
          <a:p>
            <a:pPr marL="342900" indent="-342900">
              <a:buFont typeface="+mj-lt"/>
              <a:buAutoNum type="arabicPeriod"/>
            </a:pPr>
            <a:r>
              <a:rPr lang="es-UY" dirty="0"/>
              <a:t>La atención continua a la excelencia técnica y el buen diseño mejora la agilidad. </a:t>
            </a:r>
          </a:p>
          <a:p>
            <a:pPr marL="342900" indent="-342900">
              <a:buFont typeface="+mj-lt"/>
              <a:buAutoNum type="arabicPeriod"/>
            </a:pPr>
            <a:r>
              <a:rPr lang="es-UY" dirty="0"/>
              <a:t>La simplicidad (el arte de maximizar la cantidad de trabajo no realizado) es esencial.</a:t>
            </a:r>
          </a:p>
          <a:p>
            <a:pPr marL="342900" indent="-342900">
              <a:buFont typeface="+mj-lt"/>
              <a:buAutoNum type="arabicPeriod"/>
            </a:pPr>
            <a:r>
              <a:rPr lang="es-UY" dirty="0"/>
              <a:t>Las mejores arquitecturas, requerimientos y diseños surgen de equipos </a:t>
            </a:r>
            <a:r>
              <a:rPr lang="en-US" dirty="0"/>
              <a:t>auto – </a:t>
            </a:r>
            <a:r>
              <a:rPr lang="es-UY" dirty="0"/>
              <a:t>organizados.</a:t>
            </a:r>
          </a:p>
          <a:p>
            <a:pPr marL="342900" indent="-342900">
              <a:buFont typeface="+mj-lt"/>
              <a:buAutoNum type="arabicPeriod"/>
            </a:pPr>
            <a:r>
              <a:rPr lang="es-UY" dirty="0"/>
              <a:t>A intervalos regulares, el equipo reflexiona sobre como ser más efectivo, para a continuación ajustar y perfeccionar su comportamiento  en consecuencia. </a:t>
            </a:r>
          </a:p>
        </p:txBody>
      </p:sp>
    </p:spTree>
    <p:extLst>
      <p:ext uri="{BB962C8B-B14F-4D97-AF65-F5344CB8AC3E}">
        <p14:creationId xmlns:p14="http://schemas.microsoft.com/office/powerpoint/2010/main" val="1486317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5"/>
          <p:cNvSpPr>
            <a:spLocks noGrp="1"/>
          </p:cNvSpPr>
          <p:nvPr>
            <p:ph type="body" idx="1"/>
          </p:nvPr>
        </p:nvSpPr>
        <p:spPr>
          <a:xfrm>
            <a:off x="766988" y="1914480"/>
            <a:ext cx="7610023" cy="2474639"/>
          </a:xfrm>
        </p:spPr>
        <p:txBody>
          <a:bodyPr/>
          <a:lstStyle/>
          <a:p>
            <a:pPr marL="0" indent="0">
              <a:buNone/>
            </a:pPr>
            <a:r>
              <a:rPr lang="es-UY" sz="2800" b="1" dirty="0">
                <a:solidFill>
                  <a:schemeClr val="accent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Objetivo</a:t>
            </a:r>
            <a:r>
              <a:rPr lang="es-UY" sz="28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de la </a:t>
            </a:r>
            <a:r>
              <a:rPr lang="es-UY" sz="2800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reunión</a:t>
            </a:r>
            <a:r>
              <a:rPr lang="es-UY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: </a:t>
            </a:r>
            <a:r>
              <a:rPr lang="es-UY" sz="2800" b="1" dirty="0" smtClean="0">
                <a:solidFill>
                  <a:schemeClr val="accent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Presentar </a:t>
            </a:r>
            <a:r>
              <a:rPr lang="es-UY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a la Comunidad de </a:t>
            </a:r>
            <a:r>
              <a:rPr lang="es-UY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PMOs</a:t>
            </a:r>
            <a:r>
              <a:rPr lang="es-UY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del Estado el </a:t>
            </a:r>
            <a:r>
              <a:rPr lang="es-UY" sz="2800" b="1" dirty="0">
                <a:solidFill>
                  <a:schemeClr val="accent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Plan de Acción 2023</a:t>
            </a:r>
            <a:r>
              <a:rPr lang="es-UY" sz="28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s-UY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de </a:t>
            </a:r>
            <a:r>
              <a:rPr lang="es-UY" sz="2800" dirty="0">
                <a:latin typeface="Helvetica" panose="020B0604020202020204" pitchFamily="34" charset="0"/>
                <a:cs typeface="Helvetica" panose="020B0604020202020204" pitchFamily="34" charset="0"/>
              </a:rPr>
              <a:t>la </a:t>
            </a:r>
            <a:r>
              <a:rPr lang="es-UY" sz="2800" b="1" dirty="0">
                <a:solidFill>
                  <a:schemeClr val="accent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Sub Gerencia </a:t>
            </a:r>
            <a:r>
              <a:rPr lang="es-UY" sz="2800" b="1" dirty="0" smtClean="0">
                <a:solidFill>
                  <a:schemeClr val="accent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Mejora de Gestión</a:t>
            </a:r>
            <a:r>
              <a:rPr lang="es-UY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para incorporar conceptos de </a:t>
            </a:r>
            <a:r>
              <a:rPr lang="es-UY" sz="2800" b="1" dirty="0" smtClean="0">
                <a:solidFill>
                  <a:schemeClr val="accent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agilidad </a:t>
            </a:r>
            <a:r>
              <a:rPr lang="es-UY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en la gestión del área</a:t>
            </a:r>
            <a:endParaRPr lang="es-UY" sz="28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6709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143"/>
          <a:stretch/>
        </p:blipFill>
        <p:spPr>
          <a:xfrm>
            <a:off x="0" y="881742"/>
            <a:ext cx="9144000" cy="4261757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431800" y="50745"/>
            <a:ext cx="831215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UY" sz="2400" b="1" dirty="0" smtClean="0">
                <a:solidFill>
                  <a:schemeClr val="accent1"/>
                </a:solidFill>
                <a:latin typeface="Helvetica" panose="020B0604020202020204" pitchFamily="34" charset="0"/>
                <a:ea typeface="Roboto Slab"/>
                <a:cs typeface="Helvetica" panose="020B0604020202020204" pitchFamily="34" charset="0"/>
                <a:sym typeface="Roboto Slab"/>
              </a:rPr>
              <a:t>2.2 Cuestiones </a:t>
            </a:r>
            <a:r>
              <a:rPr lang="es-UY" sz="2400" b="1" dirty="0">
                <a:solidFill>
                  <a:schemeClr val="accent1"/>
                </a:solidFill>
                <a:latin typeface="Helvetica" panose="020B0604020202020204" pitchFamily="34" charset="0"/>
                <a:ea typeface="Roboto Slab"/>
                <a:cs typeface="Helvetica" panose="020B0604020202020204" pitchFamily="34" charset="0"/>
                <a:sym typeface="Roboto Slab"/>
              </a:rPr>
              <a:t>del Manifiesto Ágil que podemos desarrollar en la PMO 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431800" y="1167493"/>
            <a:ext cx="28103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>
                <a:solidFill>
                  <a:schemeClr val="accent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Brainstorming</a:t>
            </a:r>
            <a:r>
              <a:rPr lang="es-ES" dirty="0">
                <a:solidFill>
                  <a:schemeClr val="accent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s-ES" dirty="0" smtClean="0">
                <a:solidFill>
                  <a:schemeClr val="accent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interno del equipo </a:t>
            </a:r>
          </a:p>
          <a:p>
            <a:r>
              <a:rPr lang="es-ES" dirty="0" smtClean="0">
                <a:solidFill>
                  <a:schemeClr val="accent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PMO + Sub Gerente</a:t>
            </a:r>
            <a:endParaRPr lang="es-UY" dirty="0">
              <a:solidFill>
                <a:schemeClr val="accent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2300777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8"/>
          <p:cNvSpPr/>
          <p:nvPr/>
        </p:nvSpPr>
        <p:spPr>
          <a:xfrm>
            <a:off x="5725650" y="909615"/>
            <a:ext cx="1875600" cy="1852800"/>
          </a:xfrm>
          <a:prstGeom prst="ellipse">
            <a:avLst/>
          </a:prstGeom>
          <a:noFill/>
          <a:ln w="9525" cap="flat" cmpd="sng">
            <a:solidFill>
              <a:srgbClr val="CFD8DC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18" name="Google Shape;118;p18"/>
          <p:cNvSpPr txBox="1">
            <a:spLocks noGrp="1"/>
          </p:cNvSpPr>
          <p:nvPr>
            <p:ph type="ctrTitle" idx="4294967295"/>
          </p:nvPr>
        </p:nvSpPr>
        <p:spPr>
          <a:xfrm>
            <a:off x="824402" y="1247675"/>
            <a:ext cx="5113091" cy="339681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s-ES_tradnl" sz="3200" dirty="0">
                <a:latin typeface="Helvetica" panose="020B0604020202020204" pitchFamily="34" charset="0"/>
                <a:cs typeface="Helvetica" panose="020B0604020202020204" pitchFamily="34" charset="0"/>
              </a:rPr>
              <a:t>Mejorar es solucionar problemas y aprovechar oportunidades</a:t>
            </a:r>
            <a:br>
              <a:rPr lang="es-ES_tradnl" sz="3200" dirty="0"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es-ES_tradnl" sz="3200" dirty="0">
                <a:latin typeface="Helvetica" panose="020B0604020202020204" pitchFamily="34" charset="0"/>
                <a:cs typeface="Helvetica" panose="020B0604020202020204" pitchFamily="34" charset="0"/>
              </a:rPr>
              <a:t/>
            </a:r>
            <a:br>
              <a:rPr lang="es-ES_tradnl" sz="3200" dirty="0"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es-ES_tradnl" sz="3200" dirty="0">
                <a:latin typeface="Helvetica" panose="020B0604020202020204" pitchFamily="34" charset="0"/>
                <a:cs typeface="Helvetica" panose="020B0604020202020204" pitchFamily="34" charset="0"/>
              </a:rPr>
              <a:t>Mejorar requiere planificar y actuar conforme a ello</a:t>
            </a:r>
            <a:r>
              <a:rPr lang="es-UY" sz="3200" dirty="0">
                <a:solidFill>
                  <a:srgbClr val="00B0F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/>
            </a:r>
            <a:br>
              <a:rPr lang="es-UY" sz="3200" dirty="0">
                <a:solidFill>
                  <a:srgbClr val="00B0F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es-ES_tradnl" sz="3200" dirty="0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/>
            </a:r>
            <a:br>
              <a:rPr lang="es-ES_tradnl" sz="3200" dirty="0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</a:br>
            <a:endParaRPr lang="es-UY" sz="3200" dirty="0">
              <a:solidFill>
                <a:srgbClr val="0070C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120" name="Google Shape;120;p18"/>
          <p:cNvCxnSpPr/>
          <p:nvPr/>
        </p:nvCxnSpPr>
        <p:spPr>
          <a:xfrm rot="10800000" flipH="1">
            <a:off x="6805299" y="540952"/>
            <a:ext cx="143700" cy="377100"/>
          </a:xfrm>
          <a:prstGeom prst="straightConnector1">
            <a:avLst/>
          </a:prstGeom>
          <a:noFill/>
          <a:ln w="9525" cap="flat" cmpd="sng">
            <a:solidFill>
              <a:srgbClr val="CFD8DC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1" name="Google Shape;121;p18"/>
          <p:cNvCxnSpPr/>
          <p:nvPr/>
        </p:nvCxnSpPr>
        <p:spPr>
          <a:xfrm flipH="1">
            <a:off x="7451750" y="1182125"/>
            <a:ext cx="337200" cy="131100"/>
          </a:xfrm>
          <a:prstGeom prst="straightConnector1">
            <a:avLst/>
          </a:prstGeom>
          <a:noFill/>
          <a:ln w="9525" cap="flat" cmpd="sng">
            <a:solidFill>
              <a:srgbClr val="CFD8DC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2" name="Google Shape;122;p18"/>
          <p:cNvCxnSpPr>
            <a:endCxn id="117" idx="6"/>
          </p:cNvCxnSpPr>
          <p:nvPr/>
        </p:nvCxnSpPr>
        <p:spPr>
          <a:xfrm rot="10800000">
            <a:off x="7601250" y="1836015"/>
            <a:ext cx="998100" cy="98100"/>
          </a:xfrm>
          <a:prstGeom prst="straightConnector1">
            <a:avLst/>
          </a:prstGeom>
          <a:noFill/>
          <a:ln w="9525" cap="flat" cmpd="sng">
            <a:solidFill>
              <a:srgbClr val="CFD8D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3" name="Google Shape;123;p18"/>
          <p:cNvSpPr/>
          <p:nvPr/>
        </p:nvSpPr>
        <p:spPr>
          <a:xfrm>
            <a:off x="5875408" y="1057537"/>
            <a:ext cx="1576200" cy="1556700"/>
          </a:xfrm>
          <a:prstGeom prst="ellipse">
            <a:avLst/>
          </a:prstGeom>
          <a:noFill/>
          <a:ln w="19050" cap="flat" cmpd="sng">
            <a:solidFill>
              <a:srgbClr val="CFD8D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grpSp>
        <p:nvGrpSpPr>
          <p:cNvPr id="124" name="Google Shape;124;p18"/>
          <p:cNvGrpSpPr/>
          <p:nvPr/>
        </p:nvGrpSpPr>
        <p:grpSpPr>
          <a:xfrm>
            <a:off x="6224310" y="1351742"/>
            <a:ext cx="878284" cy="816182"/>
            <a:chOff x="5972700" y="2330200"/>
            <a:chExt cx="411625" cy="387275"/>
          </a:xfrm>
        </p:grpSpPr>
        <p:sp>
          <p:nvSpPr>
            <p:cNvPr id="125" name="Google Shape;125;p18"/>
            <p:cNvSpPr/>
            <p:nvPr/>
          </p:nvSpPr>
          <p:spPr>
            <a:xfrm>
              <a:off x="5972700" y="2476950"/>
              <a:ext cx="98050" cy="219825"/>
            </a:xfrm>
            <a:custGeom>
              <a:avLst/>
              <a:gdLst/>
              <a:ahLst/>
              <a:cxnLst/>
              <a:rect l="l" t="t" r="r" b="b"/>
              <a:pathLst>
                <a:path w="3922" h="8793" fill="none" extrusionOk="0">
                  <a:moveTo>
                    <a:pt x="0" y="0"/>
                  </a:moveTo>
                  <a:lnTo>
                    <a:pt x="0" y="8792"/>
                  </a:lnTo>
                  <a:lnTo>
                    <a:pt x="3921" y="8792"/>
                  </a:lnTo>
                  <a:lnTo>
                    <a:pt x="3921" y="0"/>
                  </a:lnTo>
                  <a:lnTo>
                    <a:pt x="0" y="0"/>
                  </a:lnTo>
                  <a:close/>
                  <a:moveTo>
                    <a:pt x="2411" y="2411"/>
                  </a:moveTo>
                  <a:lnTo>
                    <a:pt x="2411" y="2411"/>
                  </a:lnTo>
                  <a:lnTo>
                    <a:pt x="2265" y="2387"/>
                  </a:lnTo>
                  <a:lnTo>
                    <a:pt x="2143" y="2363"/>
                  </a:lnTo>
                  <a:lnTo>
                    <a:pt x="2022" y="2290"/>
                  </a:lnTo>
                  <a:lnTo>
                    <a:pt x="1924" y="2216"/>
                  </a:lnTo>
                  <a:lnTo>
                    <a:pt x="1827" y="2095"/>
                  </a:lnTo>
                  <a:lnTo>
                    <a:pt x="1754" y="1973"/>
                  </a:lnTo>
                  <a:lnTo>
                    <a:pt x="1729" y="1851"/>
                  </a:lnTo>
                  <a:lnTo>
                    <a:pt x="1705" y="1705"/>
                  </a:lnTo>
                  <a:lnTo>
                    <a:pt x="1705" y="1705"/>
                  </a:lnTo>
                  <a:lnTo>
                    <a:pt x="1729" y="1559"/>
                  </a:lnTo>
                  <a:lnTo>
                    <a:pt x="1754" y="1437"/>
                  </a:lnTo>
                  <a:lnTo>
                    <a:pt x="1827" y="1315"/>
                  </a:lnTo>
                  <a:lnTo>
                    <a:pt x="1924" y="1218"/>
                  </a:lnTo>
                  <a:lnTo>
                    <a:pt x="2022" y="1120"/>
                  </a:lnTo>
                  <a:lnTo>
                    <a:pt x="2143" y="1072"/>
                  </a:lnTo>
                  <a:lnTo>
                    <a:pt x="2265" y="1023"/>
                  </a:lnTo>
                  <a:lnTo>
                    <a:pt x="2411" y="999"/>
                  </a:lnTo>
                  <a:lnTo>
                    <a:pt x="2411" y="999"/>
                  </a:lnTo>
                  <a:lnTo>
                    <a:pt x="2557" y="1023"/>
                  </a:lnTo>
                  <a:lnTo>
                    <a:pt x="2679" y="1072"/>
                  </a:lnTo>
                  <a:lnTo>
                    <a:pt x="2801" y="1120"/>
                  </a:lnTo>
                  <a:lnTo>
                    <a:pt x="2898" y="1218"/>
                  </a:lnTo>
                  <a:lnTo>
                    <a:pt x="2996" y="1315"/>
                  </a:lnTo>
                  <a:lnTo>
                    <a:pt x="3069" y="1437"/>
                  </a:lnTo>
                  <a:lnTo>
                    <a:pt x="3093" y="1559"/>
                  </a:lnTo>
                  <a:lnTo>
                    <a:pt x="3118" y="1705"/>
                  </a:lnTo>
                  <a:lnTo>
                    <a:pt x="3118" y="1705"/>
                  </a:lnTo>
                  <a:lnTo>
                    <a:pt x="3093" y="1851"/>
                  </a:lnTo>
                  <a:lnTo>
                    <a:pt x="3069" y="1973"/>
                  </a:lnTo>
                  <a:lnTo>
                    <a:pt x="2996" y="2095"/>
                  </a:lnTo>
                  <a:lnTo>
                    <a:pt x="2898" y="2216"/>
                  </a:lnTo>
                  <a:lnTo>
                    <a:pt x="2801" y="2290"/>
                  </a:lnTo>
                  <a:lnTo>
                    <a:pt x="2679" y="2363"/>
                  </a:lnTo>
                  <a:lnTo>
                    <a:pt x="2557" y="2387"/>
                  </a:lnTo>
                  <a:lnTo>
                    <a:pt x="2411" y="2411"/>
                  </a:lnTo>
                  <a:lnTo>
                    <a:pt x="2411" y="2411"/>
                  </a:lnTo>
                  <a:close/>
                </a:path>
              </a:pathLst>
            </a:custGeom>
            <a:noFill/>
            <a:ln w="19050" cap="rnd" cmpd="sng">
              <a:solidFill>
                <a:srgbClr val="0091E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>
                <a:solidFill>
                  <a:srgbClr val="0091EA"/>
                </a:solidFill>
              </a:endParaRPr>
            </a:p>
          </p:txBody>
        </p:sp>
        <p:sp>
          <p:nvSpPr>
            <p:cNvPr id="126" name="Google Shape;126;p18"/>
            <p:cNvSpPr/>
            <p:nvPr/>
          </p:nvSpPr>
          <p:spPr>
            <a:xfrm>
              <a:off x="6078025" y="2330200"/>
              <a:ext cx="306300" cy="387275"/>
            </a:xfrm>
            <a:custGeom>
              <a:avLst/>
              <a:gdLst/>
              <a:ahLst/>
              <a:cxnLst/>
              <a:rect l="l" t="t" r="r" b="b"/>
              <a:pathLst>
                <a:path w="12252" h="15491" fill="none" extrusionOk="0">
                  <a:moveTo>
                    <a:pt x="1" y="13396"/>
                  </a:moveTo>
                  <a:lnTo>
                    <a:pt x="1511" y="13396"/>
                  </a:lnTo>
                  <a:lnTo>
                    <a:pt x="1511" y="13396"/>
                  </a:lnTo>
                  <a:lnTo>
                    <a:pt x="1998" y="13639"/>
                  </a:lnTo>
                  <a:lnTo>
                    <a:pt x="2680" y="13932"/>
                  </a:lnTo>
                  <a:lnTo>
                    <a:pt x="3556" y="14273"/>
                  </a:lnTo>
                  <a:lnTo>
                    <a:pt x="4531" y="14638"/>
                  </a:lnTo>
                  <a:lnTo>
                    <a:pt x="5578" y="14955"/>
                  </a:lnTo>
                  <a:lnTo>
                    <a:pt x="6114" y="15101"/>
                  </a:lnTo>
                  <a:lnTo>
                    <a:pt x="6650" y="15222"/>
                  </a:lnTo>
                  <a:lnTo>
                    <a:pt x="7161" y="15344"/>
                  </a:lnTo>
                  <a:lnTo>
                    <a:pt x="7672" y="15417"/>
                  </a:lnTo>
                  <a:lnTo>
                    <a:pt x="8135" y="15466"/>
                  </a:lnTo>
                  <a:lnTo>
                    <a:pt x="8598" y="15490"/>
                  </a:lnTo>
                  <a:lnTo>
                    <a:pt x="8598" y="15490"/>
                  </a:lnTo>
                  <a:lnTo>
                    <a:pt x="9377" y="15490"/>
                  </a:lnTo>
                  <a:lnTo>
                    <a:pt x="9791" y="15466"/>
                  </a:lnTo>
                  <a:lnTo>
                    <a:pt x="10181" y="15417"/>
                  </a:lnTo>
                  <a:lnTo>
                    <a:pt x="10522" y="15320"/>
                  </a:lnTo>
                  <a:lnTo>
                    <a:pt x="10692" y="15271"/>
                  </a:lnTo>
                  <a:lnTo>
                    <a:pt x="10814" y="15222"/>
                  </a:lnTo>
                  <a:lnTo>
                    <a:pt x="10936" y="15149"/>
                  </a:lnTo>
                  <a:lnTo>
                    <a:pt x="11033" y="15052"/>
                  </a:lnTo>
                  <a:lnTo>
                    <a:pt x="11082" y="14955"/>
                  </a:lnTo>
                  <a:lnTo>
                    <a:pt x="11131" y="14833"/>
                  </a:lnTo>
                  <a:lnTo>
                    <a:pt x="11204" y="14126"/>
                  </a:lnTo>
                  <a:lnTo>
                    <a:pt x="11204" y="14126"/>
                  </a:lnTo>
                  <a:lnTo>
                    <a:pt x="11180" y="13956"/>
                  </a:lnTo>
                  <a:lnTo>
                    <a:pt x="11131" y="13810"/>
                  </a:lnTo>
                  <a:lnTo>
                    <a:pt x="11033" y="13664"/>
                  </a:lnTo>
                  <a:lnTo>
                    <a:pt x="10887" y="13542"/>
                  </a:lnTo>
                  <a:lnTo>
                    <a:pt x="10887" y="13542"/>
                  </a:lnTo>
                  <a:lnTo>
                    <a:pt x="11009" y="13518"/>
                  </a:lnTo>
                  <a:lnTo>
                    <a:pt x="11131" y="13469"/>
                  </a:lnTo>
                  <a:lnTo>
                    <a:pt x="11253" y="13420"/>
                  </a:lnTo>
                  <a:lnTo>
                    <a:pt x="11350" y="13323"/>
                  </a:lnTo>
                  <a:lnTo>
                    <a:pt x="11423" y="13225"/>
                  </a:lnTo>
                  <a:lnTo>
                    <a:pt x="11496" y="13104"/>
                  </a:lnTo>
                  <a:lnTo>
                    <a:pt x="11545" y="12957"/>
                  </a:lnTo>
                  <a:lnTo>
                    <a:pt x="11569" y="12836"/>
                  </a:lnTo>
                  <a:lnTo>
                    <a:pt x="11642" y="11959"/>
                  </a:lnTo>
                  <a:lnTo>
                    <a:pt x="11642" y="11959"/>
                  </a:lnTo>
                  <a:lnTo>
                    <a:pt x="11642" y="11837"/>
                  </a:lnTo>
                  <a:lnTo>
                    <a:pt x="11642" y="11740"/>
                  </a:lnTo>
                  <a:lnTo>
                    <a:pt x="11618" y="11618"/>
                  </a:lnTo>
                  <a:lnTo>
                    <a:pt x="11569" y="11521"/>
                  </a:lnTo>
                  <a:lnTo>
                    <a:pt x="11447" y="11350"/>
                  </a:lnTo>
                  <a:lnTo>
                    <a:pt x="11374" y="11277"/>
                  </a:lnTo>
                  <a:lnTo>
                    <a:pt x="11301" y="11204"/>
                  </a:lnTo>
                  <a:lnTo>
                    <a:pt x="11301" y="11204"/>
                  </a:lnTo>
                  <a:lnTo>
                    <a:pt x="11423" y="11180"/>
                  </a:lnTo>
                  <a:lnTo>
                    <a:pt x="11521" y="11131"/>
                  </a:lnTo>
                  <a:lnTo>
                    <a:pt x="11618" y="11058"/>
                  </a:lnTo>
                  <a:lnTo>
                    <a:pt x="11715" y="10960"/>
                  </a:lnTo>
                  <a:lnTo>
                    <a:pt x="11788" y="10863"/>
                  </a:lnTo>
                  <a:lnTo>
                    <a:pt x="11837" y="10766"/>
                  </a:lnTo>
                  <a:lnTo>
                    <a:pt x="11886" y="10644"/>
                  </a:lnTo>
                  <a:lnTo>
                    <a:pt x="11910" y="10498"/>
                  </a:lnTo>
                  <a:lnTo>
                    <a:pt x="11983" y="9645"/>
                  </a:lnTo>
                  <a:lnTo>
                    <a:pt x="11983" y="9645"/>
                  </a:lnTo>
                  <a:lnTo>
                    <a:pt x="11983" y="9523"/>
                  </a:lnTo>
                  <a:lnTo>
                    <a:pt x="11983" y="9402"/>
                  </a:lnTo>
                  <a:lnTo>
                    <a:pt x="11959" y="9280"/>
                  </a:lnTo>
                  <a:lnTo>
                    <a:pt x="11910" y="9182"/>
                  </a:lnTo>
                  <a:lnTo>
                    <a:pt x="11861" y="9085"/>
                  </a:lnTo>
                  <a:lnTo>
                    <a:pt x="11788" y="9012"/>
                  </a:lnTo>
                  <a:lnTo>
                    <a:pt x="11715" y="8939"/>
                  </a:lnTo>
                  <a:lnTo>
                    <a:pt x="11618" y="8866"/>
                  </a:lnTo>
                  <a:lnTo>
                    <a:pt x="11618" y="8866"/>
                  </a:lnTo>
                  <a:lnTo>
                    <a:pt x="11715" y="8841"/>
                  </a:lnTo>
                  <a:lnTo>
                    <a:pt x="11813" y="8768"/>
                  </a:lnTo>
                  <a:lnTo>
                    <a:pt x="11910" y="8695"/>
                  </a:lnTo>
                  <a:lnTo>
                    <a:pt x="11983" y="8622"/>
                  </a:lnTo>
                  <a:lnTo>
                    <a:pt x="12056" y="8525"/>
                  </a:lnTo>
                  <a:lnTo>
                    <a:pt x="12105" y="8427"/>
                  </a:lnTo>
                  <a:lnTo>
                    <a:pt x="12129" y="8306"/>
                  </a:lnTo>
                  <a:lnTo>
                    <a:pt x="12154" y="8184"/>
                  </a:lnTo>
                  <a:lnTo>
                    <a:pt x="12251" y="7307"/>
                  </a:lnTo>
                  <a:lnTo>
                    <a:pt x="12251" y="7307"/>
                  </a:lnTo>
                  <a:lnTo>
                    <a:pt x="12227" y="7185"/>
                  </a:lnTo>
                  <a:lnTo>
                    <a:pt x="12202" y="7064"/>
                  </a:lnTo>
                  <a:lnTo>
                    <a:pt x="12154" y="6966"/>
                  </a:lnTo>
                  <a:lnTo>
                    <a:pt x="12105" y="6869"/>
                  </a:lnTo>
                  <a:lnTo>
                    <a:pt x="12032" y="6771"/>
                  </a:lnTo>
                  <a:lnTo>
                    <a:pt x="11935" y="6698"/>
                  </a:lnTo>
                  <a:lnTo>
                    <a:pt x="11715" y="6552"/>
                  </a:lnTo>
                  <a:lnTo>
                    <a:pt x="11472" y="6430"/>
                  </a:lnTo>
                  <a:lnTo>
                    <a:pt x="11180" y="6333"/>
                  </a:lnTo>
                  <a:lnTo>
                    <a:pt x="10863" y="6260"/>
                  </a:lnTo>
                  <a:lnTo>
                    <a:pt x="10546" y="6211"/>
                  </a:lnTo>
                  <a:lnTo>
                    <a:pt x="10546" y="6211"/>
                  </a:lnTo>
                  <a:lnTo>
                    <a:pt x="9864" y="6114"/>
                  </a:lnTo>
                  <a:lnTo>
                    <a:pt x="8817" y="6016"/>
                  </a:lnTo>
                  <a:lnTo>
                    <a:pt x="7575" y="5943"/>
                  </a:lnTo>
                  <a:lnTo>
                    <a:pt x="6309" y="5870"/>
                  </a:lnTo>
                  <a:lnTo>
                    <a:pt x="6309" y="5870"/>
                  </a:lnTo>
                  <a:lnTo>
                    <a:pt x="6479" y="5578"/>
                  </a:lnTo>
                  <a:lnTo>
                    <a:pt x="6625" y="5237"/>
                  </a:lnTo>
                  <a:lnTo>
                    <a:pt x="6771" y="4872"/>
                  </a:lnTo>
                  <a:lnTo>
                    <a:pt x="6869" y="4482"/>
                  </a:lnTo>
                  <a:lnTo>
                    <a:pt x="6966" y="4092"/>
                  </a:lnTo>
                  <a:lnTo>
                    <a:pt x="7064" y="3678"/>
                  </a:lnTo>
                  <a:lnTo>
                    <a:pt x="7161" y="2875"/>
                  </a:lnTo>
                  <a:lnTo>
                    <a:pt x="7234" y="2144"/>
                  </a:lnTo>
                  <a:lnTo>
                    <a:pt x="7283" y="1535"/>
                  </a:lnTo>
                  <a:lnTo>
                    <a:pt x="7283" y="975"/>
                  </a:lnTo>
                  <a:lnTo>
                    <a:pt x="7283" y="975"/>
                  </a:lnTo>
                  <a:lnTo>
                    <a:pt x="7283" y="804"/>
                  </a:lnTo>
                  <a:lnTo>
                    <a:pt x="7210" y="609"/>
                  </a:lnTo>
                  <a:lnTo>
                    <a:pt x="7137" y="463"/>
                  </a:lnTo>
                  <a:lnTo>
                    <a:pt x="7015" y="317"/>
                  </a:lnTo>
                  <a:lnTo>
                    <a:pt x="6869" y="171"/>
                  </a:lnTo>
                  <a:lnTo>
                    <a:pt x="6698" y="98"/>
                  </a:lnTo>
                  <a:lnTo>
                    <a:pt x="6503" y="25"/>
                  </a:lnTo>
                  <a:lnTo>
                    <a:pt x="6309" y="1"/>
                  </a:lnTo>
                  <a:lnTo>
                    <a:pt x="6309" y="1"/>
                  </a:lnTo>
                  <a:lnTo>
                    <a:pt x="5943" y="25"/>
                  </a:lnTo>
                  <a:lnTo>
                    <a:pt x="5700" y="74"/>
                  </a:lnTo>
                  <a:lnTo>
                    <a:pt x="5505" y="147"/>
                  </a:lnTo>
                  <a:lnTo>
                    <a:pt x="5359" y="220"/>
                  </a:lnTo>
                  <a:lnTo>
                    <a:pt x="5359" y="220"/>
                  </a:lnTo>
                  <a:lnTo>
                    <a:pt x="4969" y="1462"/>
                  </a:lnTo>
                  <a:lnTo>
                    <a:pt x="4774" y="2022"/>
                  </a:lnTo>
                  <a:lnTo>
                    <a:pt x="4579" y="2534"/>
                  </a:lnTo>
                  <a:lnTo>
                    <a:pt x="4385" y="2996"/>
                  </a:lnTo>
                  <a:lnTo>
                    <a:pt x="4190" y="3386"/>
                  </a:lnTo>
                  <a:lnTo>
                    <a:pt x="4019" y="3678"/>
                  </a:lnTo>
                  <a:lnTo>
                    <a:pt x="3873" y="3922"/>
                  </a:lnTo>
                  <a:lnTo>
                    <a:pt x="3873" y="3922"/>
                  </a:lnTo>
                  <a:lnTo>
                    <a:pt x="3654" y="4141"/>
                  </a:lnTo>
                  <a:lnTo>
                    <a:pt x="3313" y="4482"/>
                  </a:lnTo>
                  <a:lnTo>
                    <a:pt x="2509" y="5237"/>
                  </a:lnTo>
                  <a:lnTo>
                    <a:pt x="1438" y="6211"/>
                  </a:lnTo>
                  <a:lnTo>
                    <a:pt x="1" y="6211"/>
                  </a:lnTo>
                </a:path>
              </a:pathLst>
            </a:custGeom>
            <a:noFill/>
            <a:ln w="19050" cap="rnd" cmpd="sng">
              <a:solidFill>
                <a:srgbClr val="0091E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>
                <a:solidFill>
                  <a:srgbClr val="0091EA"/>
                </a:solidFill>
              </a:endParaRPr>
            </a:p>
          </p:txBody>
        </p:sp>
      </p:grpSp>
      <p:sp>
        <p:nvSpPr>
          <p:cNvPr id="127" name="Google Shape;127;p18"/>
          <p:cNvSpPr txBox="1">
            <a:spLocks noGrp="1"/>
          </p:cNvSpPr>
          <p:nvPr>
            <p:ph type="sldNum" idx="12"/>
          </p:nvPr>
        </p:nvSpPr>
        <p:spPr>
          <a:xfrm>
            <a:off x="84043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0091EA"/>
                </a:solidFill>
              </a:rPr>
              <a:pPr/>
              <a:t>21</a:t>
            </a:fld>
            <a:endParaRPr>
              <a:solidFill>
                <a:srgbClr val="0091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5449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388058" y="266056"/>
            <a:ext cx="7217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2400" b="1" dirty="0" smtClean="0">
                <a:solidFill>
                  <a:schemeClr val="accent1"/>
                </a:solidFill>
                <a:latin typeface="Helvetica" panose="020B0604020202020204" pitchFamily="34" charset="0"/>
              </a:rPr>
              <a:t>2.3 Análisis FODA:</a:t>
            </a:r>
            <a:endParaRPr lang="es-UY" sz="2400" b="1" dirty="0">
              <a:solidFill>
                <a:schemeClr val="accent1"/>
              </a:solidFill>
              <a:latin typeface="Helvetica" panose="020B0604020202020204" pitchFamily="34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787" y="1680144"/>
            <a:ext cx="540000" cy="551250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>
            <a:off x="723861" y="2206276"/>
            <a:ext cx="1119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1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anose="020B0604020202020204" pitchFamily="34" charset="0"/>
              </a:rPr>
              <a:t>Objetivo</a:t>
            </a:r>
          </a:p>
          <a:p>
            <a:endParaRPr lang="es-UY" sz="1800" b="1" dirty="0">
              <a:solidFill>
                <a:schemeClr val="tx1">
                  <a:lumMod val="50000"/>
                  <a:lumOff val="50000"/>
                </a:schemeClr>
              </a:solidFill>
              <a:latin typeface="Helvetica" panose="020B0604020202020204" pitchFamily="34" charset="0"/>
            </a:endParaRPr>
          </a:p>
        </p:txBody>
      </p:sp>
      <p:cxnSp>
        <p:nvCxnSpPr>
          <p:cNvPr id="13" name="Conector recto 12"/>
          <p:cNvCxnSpPr/>
          <p:nvPr/>
        </p:nvCxnSpPr>
        <p:spPr>
          <a:xfrm>
            <a:off x="124691" y="2889018"/>
            <a:ext cx="8906493" cy="0"/>
          </a:xfrm>
          <a:prstGeom prst="line">
            <a:avLst/>
          </a:prstGeom>
          <a:ln w="152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/>
        </p:nvCxnSpPr>
        <p:spPr>
          <a:xfrm>
            <a:off x="643493" y="1680144"/>
            <a:ext cx="0" cy="1215456"/>
          </a:xfrm>
          <a:prstGeom prst="line">
            <a:avLst/>
          </a:prstGeom>
          <a:ln w="47625" cap="sq" cmpd="sng">
            <a:solidFill>
              <a:schemeClr val="tx1">
                <a:lumMod val="50000"/>
                <a:lumOff val="50000"/>
              </a:schemeClr>
            </a:solidFill>
            <a:prstDash val="sysDot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ángulo 17"/>
          <p:cNvSpPr/>
          <p:nvPr/>
        </p:nvSpPr>
        <p:spPr>
          <a:xfrm>
            <a:off x="264359" y="2409218"/>
            <a:ext cx="473206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UY" sz="2700" b="1" dirty="0">
                <a:solidFill>
                  <a:srgbClr val="0070C0"/>
                </a:solidFill>
                <a:latin typeface="Helvetica" panose="020B0604020202020204" pitchFamily="34" charset="0"/>
              </a:rPr>
              <a:t>1 </a:t>
            </a:r>
            <a:endParaRPr lang="es-UY" sz="2700" dirty="0">
              <a:solidFill>
                <a:srgbClr val="0070C0"/>
              </a:solidFill>
            </a:endParaRPr>
          </a:p>
        </p:txBody>
      </p:sp>
      <p:cxnSp>
        <p:nvCxnSpPr>
          <p:cNvPr id="19" name="Conector recto 18"/>
          <p:cNvCxnSpPr/>
          <p:nvPr/>
        </p:nvCxnSpPr>
        <p:spPr>
          <a:xfrm>
            <a:off x="1942357" y="2940132"/>
            <a:ext cx="0" cy="1215456"/>
          </a:xfrm>
          <a:prstGeom prst="line">
            <a:avLst/>
          </a:prstGeom>
          <a:ln w="47625" cap="sq" cmpd="sng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ángulo 20"/>
          <p:cNvSpPr/>
          <p:nvPr/>
        </p:nvSpPr>
        <p:spPr>
          <a:xfrm>
            <a:off x="1587516" y="2935349"/>
            <a:ext cx="473206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UY" sz="2700" b="1" dirty="0">
                <a:solidFill>
                  <a:srgbClr val="0070C0"/>
                </a:solidFill>
                <a:latin typeface="Helvetica" panose="020B0604020202020204" pitchFamily="34" charset="0"/>
              </a:rPr>
              <a:t>2 </a:t>
            </a:r>
            <a:endParaRPr lang="es-UY" sz="2700" dirty="0">
              <a:solidFill>
                <a:srgbClr val="0070C0"/>
              </a:solidFill>
            </a:endParaRPr>
          </a:p>
        </p:txBody>
      </p:sp>
      <p:pic>
        <p:nvPicPr>
          <p:cNvPr id="22" name="Imagen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7038" y="3722296"/>
            <a:ext cx="540000" cy="506842"/>
          </a:xfrm>
          <a:prstGeom prst="rect">
            <a:avLst/>
          </a:prstGeom>
        </p:spPr>
      </p:pic>
      <p:sp>
        <p:nvSpPr>
          <p:cNvPr id="23" name="CuadroTexto 22"/>
          <p:cNvSpPr txBox="1"/>
          <p:nvPr/>
        </p:nvSpPr>
        <p:spPr>
          <a:xfrm>
            <a:off x="4871374" y="3371823"/>
            <a:ext cx="1369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1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anose="020B0604020202020204" pitchFamily="34" charset="0"/>
              </a:rPr>
              <a:t>Amenazas </a:t>
            </a:r>
          </a:p>
        </p:txBody>
      </p:sp>
      <p:sp>
        <p:nvSpPr>
          <p:cNvPr id="41" name="CuadroTexto 40"/>
          <p:cNvSpPr txBox="1"/>
          <p:nvPr/>
        </p:nvSpPr>
        <p:spPr>
          <a:xfrm>
            <a:off x="6120273" y="2140642"/>
            <a:ext cx="18192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1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anose="020B0604020202020204" pitchFamily="34" charset="0"/>
              </a:rPr>
              <a:t>Oportunidades </a:t>
            </a:r>
          </a:p>
          <a:p>
            <a:endParaRPr lang="es-UY" sz="1800" b="1" dirty="0">
              <a:solidFill>
                <a:schemeClr val="tx1">
                  <a:lumMod val="50000"/>
                  <a:lumOff val="50000"/>
                </a:schemeClr>
              </a:solidFill>
              <a:latin typeface="Helvetica" panose="020B0604020202020204" pitchFamily="34" charset="0"/>
            </a:endParaRPr>
          </a:p>
        </p:txBody>
      </p:sp>
      <p:cxnSp>
        <p:nvCxnSpPr>
          <p:cNvPr id="42" name="Conector recto 41"/>
          <p:cNvCxnSpPr/>
          <p:nvPr/>
        </p:nvCxnSpPr>
        <p:spPr>
          <a:xfrm>
            <a:off x="3304101" y="1680144"/>
            <a:ext cx="0" cy="1215456"/>
          </a:xfrm>
          <a:prstGeom prst="line">
            <a:avLst/>
          </a:prstGeom>
          <a:ln w="47625" cap="sq" cmpd="sng">
            <a:solidFill>
              <a:schemeClr val="tx1">
                <a:lumMod val="50000"/>
                <a:lumOff val="50000"/>
              </a:schemeClr>
            </a:solidFill>
            <a:prstDash val="sysDot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ángulo 42"/>
          <p:cNvSpPr/>
          <p:nvPr/>
        </p:nvSpPr>
        <p:spPr>
          <a:xfrm>
            <a:off x="2924967" y="2409218"/>
            <a:ext cx="473206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UY" sz="2700" b="1" dirty="0">
                <a:solidFill>
                  <a:srgbClr val="0070C0"/>
                </a:solidFill>
                <a:latin typeface="Helvetica" panose="020B0604020202020204" pitchFamily="34" charset="0"/>
              </a:rPr>
              <a:t>3 </a:t>
            </a:r>
            <a:endParaRPr lang="es-UY" sz="2700" dirty="0">
              <a:solidFill>
                <a:srgbClr val="0070C0"/>
              </a:solidFill>
            </a:endParaRPr>
          </a:p>
        </p:txBody>
      </p:sp>
      <p:cxnSp>
        <p:nvCxnSpPr>
          <p:cNvPr id="44" name="Conector recto 43"/>
          <p:cNvCxnSpPr/>
          <p:nvPr/>
        </p:nvCxnSpPr>
        <p:spPr>
          <a:xfrm>
            <a:off x="4788781" y="2940132"/>
            <a:ext cx="0" cy="1215456"/>
          </a:xfrm>
          <a:prstGeom prst="line">
            <a:avLst/>
          </a:prstGeom>
          <a:ln w="47625" cap="sq" cmpd="sng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ángulo 44"/>
          <p:cNvSpPr/>
          <p:nvPr/>
        </p:nvSpPr>
        <p:spPr>
          <a:xfrm>
            <a:off x="4433940" y="2935349"/>
            <a:ext cx="473206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UY" sz="2700" b="1" dirty="0">
                <a:solidFill>
                  <a:srgbClr val="0070C0"/>
                </a:solidFill>
                <a:latin typeface="Helvetica" panose="020B0604020202020204" pitchFamily="34" charset="0"/>
              </a:rPr>
              <a:t>4 </a:t>
            </a:r>
            <a:endParaRPr lang="es-UY" sz="2700" dirty="0">
              <a:solidFill>
                <a:srgbClr val="0070C0"/>
              </a:solidFill>
            </a:endParaRPr>
          </a:p>
        </p:txBody>
      </p:sp>
      <p:sp>
        <p:nvSpPr>
          <p:cNvPr id="47" name="CuadroTexto 46"/>
          <p:cNvSpPr txBox="1"/>
          <p:nvPr/>
        </p:nvSpPr>
        <p:spPr>
          <a:xfrm>
            <a:off x="2060723" y="3336130"/>
            <a:ext cx="1369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1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anose="020B0604020202020204" pitchFamily="34" charset="0"/>
              </a:rPr>
              <a:t>Fortalezas</a:t>
            </a:r>
          </a:p>
        </p:txBody>
      </p:sp>
      <p:cxnSp>
        <p:nvCxnSpPr>
          <p:cNvPr id="50" name="Conector recto 49"/>
          <p:cNvCxnSpPr/>
          <p:nvPr/>
        </p:nvCxnSpPr>
        <p:spPr>
          <a:xfrm>
            <a:off x="6030595" y="1680144"/>
            <a:ext cx="0" cy="1215456"/>
          </a:xfrm>
          <a:prstGeom prst="line">
            <a:avLst/>
          </a:prstGeom>
          <a:ln w="47625" cap="sq" cmpd="sng">
            <a:solidFill>
              <a:schemeClr val="tx1">
                <a:lumMod val="50000"/>
                <a:lumOff val="50000"/>
              </a:schemeClr>
            </a:solidFill>
            <a:prstDash val="sysDot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ángulo 50"/>
          <p:cNvSpPr/>
          <p:nvPr/>
        </p:nvSpPr>
        <p:spPr>
          <a:xfrm>
            <a:off x="5651461" y="2409218"/>
            <a:ext cx="473206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UY" sz="2700" b="1" dirty="0">
                <a:solidFill>
                  <a:srgbClr val="0070C0"/>
                </a:solidFill>
                <a:latin typeface="Helvetica" panose="020B0604020202020204" pitchFamily="34" charset="0"/>
              </a:rPr>
              <a:t>5 </a:t>
            </a:r>
            <a:endParaRPr lang="es-UY" sz="2700" dirty="0">
              <a:solidFill>
                <a:srgbClr val="0070C0"/>
              </a:solidFill>
            </a:endParaRPr>
          </a:p>
        </p:txBody>
      </p:sp>
      <p:cxnSp>
        <p:nvCxnSpPr>
          <p:cNvPr id="52" name="Conector recto 51"/>
          <p:cNvCxnSpPr/>
          <p:nvPr/>
        </p:nvCxnSpPr>
        <p:spPr>
          <a:xfrm>
            <a:off x="7533087" y="2940132"/>
            <a:ext cx="0" cy="1215456"/>
          </a:xfrm>
          <a:prstGeom prst="line">
            <a:avLst/>
          </a:prstGeom>
          <a:ln w="47625" cap="sq" cmpd="sng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ángulo 52"/>
          <p:cNvSpPr/>
          <p:nvPr/>
        </p:nvSpPr>
        <p:spPr>
          <a:xfrm>
            <a:off x="7178246" y="2935349"/>
            <a:ext cx="473206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UY" sz="2700" b="1" dirty="0">
                <a:solidFill>
                  <a:srgbClr val="0070C0"/>
                </a:solidFill>
                <a:latin typeface="Helvetica" panose="020B0604020202020204" pitchFamily="34" charset="0"/>
              </a:rPr>
              <a:t>6 </a:t>
            </a:r>
            <a:endParaRPr lang="es-UY" sz="2700" dirty="0">
              <a:solidFill>
                <a:srgbClr val="0070C0"/>
              </a:solidFill>
            </a:endParaRPr>
          </a:p>
        </p:txBody>
      </p:sp>
      <p:sp>
        <p:nvSpPr>
          <p:cNvPr id="55" name="CuadroTexto 54"/>
          <p:cNvSpPr txBox="1"/>
          <p:nvPr/>
        </p:nvSpPr>
        <p:spPr>
          <a:xfrm>
            <a:off x="7605286" y="3298274"/>
            <a:ext cx="1538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1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anose="020B0604020202020204" pitchFamily="34" charset="0"/>
              </a:rPr>
              <a:t>Estrategias</a:t>
            </a:r>
          </a:p>
        </p:txBody>
      </p:sp>
      <p:pic>
        <p:nvPicPr>
          <p:cNvPr id="56" name="Imagen 5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9199" y="1634033"/>
            <a:ext cx="540000" cy="540000"/>
          </a:xfrm>
          <a:prstGeom prst="rect">
            <a:avLst/>
          </a:prstGeom>
        </p:spPr>
      </p:pic>
      <p:pic>
        <p:nvPicPr>
          <p:cNvPr id="57" name="Imagen 5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6386" y="3650907"/>
            <a:ext cx="540000" cy="578231"/>
          </a:xfrm>
          <a:prstGeom prst="rect">
            <a:avLst/>
          </a:prstGeom>
        </p:spPr>
      </p:pic>
      <p:pic>
        <p:nvPicPr>
          <p:cNvPr id="59" name="Imagen 5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5205" y="3756127"/>
            <a:ext cx="800212" cy="428685"/>
          </a:xfrm>
          <a:prstGeom prst="rect">
            <a:avLst/>
          </a:prstGeom>
        </p:spPr>
      </p:pic>
      <p:sp>
        <p:nvSpPr>
          <p:cNvPr id="30" name="CuadroTexto 29"/>
          <p:cNvSpPr txBox="1"/>
          <p:nvPr/>
        </p:nvSpPr>
        <p:spPr>
          <a:xfrm>
            <a:off x="3481329" y="2096501"/>
            <a:ext cx="1712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1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anose="020B0604020202020204" pitchFamily="34" charset="0"/>
              </a:rPr>
              <a:t>Debilidades</a:t>
            </a:r>
          </a:p>
          <a:p>
            <a:endParaRPr lang="es-UY" sz="1800" b="1" dirty="0">
              <a:solidFill>
                <a:schemeClr val="tx1">
                  <a:lumMod val="50000"/>
                  <a:lumOff val="50000"/>
                </a:schemeClr>
              </a:solidFill>
              <a:latin typeface="Helvetica" panose="020B0604020202020204" pitchFamily="34" charset="0"/>
            </a:endParaRPr>
          </a:p>
        </p:txBody>
      </p:sp>
      <p:pic>
        <p:nvPicPr>
          <p:cNvPr id="31" name="Imagen 3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2348" y="1574313"/>
            <a:ext cx="540000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3596587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446057" y="1158076"/>
            <a:ext cx="3268642" cy="550621"/>
          </a:xfrm>
        </p:spPr>
        <p:txBody>
          <a:bodyPr anchor="ctr"/>
          <a:lstStyle/>
          <a:p>
            <a:r>
              <a:rPr lang="es-UY" sz="2400" dirty="0">
                <a:solidFill>
                  <a:srgbClr val="0070C0"/>
                </a:solidFill>
                <a:latin typeface="Helvetica"/>
                <a:cs typeface="Helvetica"/>
              </a:rPr>
              <a:t>Factores internos: </a:t>
            </a:r>
            <a:endParaRPr lang="es-UY" sz="2400" dirty="0">
              <a:solidFill>
                <a:srgbClr val="0070C0"/>
              </a:solidFill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Y" smtClean="0"/>
              <a:t>23</a:t>
            </a:fld>
            <a:endParaRPr lang="es-UY"/>
          </a:p>
        </p:txBody>
      </p:sp>
      <p:sp>
        <p:nvSpPr>
          <p:cNvPr id="11" name="CuadroTexto 10"/>
          <p:cNvSpPr txBox="1"/>
          <p:nvPr/>
        </p:nvSpPr>
        <p:spPr>
          <a:xfrm>
            <a:off x="1279557" y="2784333"/>
            <a:ext cx="2406481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s-UY" sz="2400" b="1" dirty="0">
                <a:solidFill>
                  <a:srgbClr val="0070C0"/>
                </a:solidFill>
                <a:latin typeface="Helvetica"/>
                <a:cs typeface="Helvetica"/>
              </a:rPr>
              <a:t>Debilidades</a:t>
            </a:r>
            <a:endParaRPr lang="es-ES" b="1" dirty="0">
              <a:solidFill>
                <a:srgbClr val="0070C0"/>
              </a:solidFill>
            </a:endParaRP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635F380C-7A91-7AF6-70D2-823A96DD35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326" y="1962116"/>
            <a:ext cx="540000" cy="554084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86386FAF-A868-B040-643E-E38F46591F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102" y="2745293"/>
            <a:ext cx="540000" cy="540000"/>
          </a:xfrm>
          <a:prstGeom prst="rect">
            <a:avLst/>
          </a:prstGeom>
        </p:spPr>
      </p:pic>
      <p:sp>
        <p:nvSpPr>
          <p:cNvPr id="15" name="CuadroTexto 14">
            <a:extLst>
              <a:ext uri="{FF2B5EF4-FFF2-40B4-BE49-F238E27FC236}">
                <a16:creationId xmlns:a16="http://schemas.microsoft.com/office/drawing/2014/main" id="{E18526AE-6905-5384-0514-98C53F813FB5}"/>
              </a:ext>
            </a:extLst>
          </p:cNvPr>
          <p:cNvSpPr txBox="1"/>
          <p:nvPr/>
        </p:nvSpPr>
        <p:spPr>
          <a:xfrm>
            <a:off x="1304771" y="2060370"/>
            <a:ext cx="2406481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s-UY" sz="2400" b="1" dirty="0">
                <a:solidFill>
                  <a:srgbClr val="0070C0"/>
                </a:solidFill>
                <a:latin typeface="Helvetica"/>
                <a:cs typeface="Helvetica"/>
              </a:rPr>
              <a:t>Fortalezas</a:t>
            </a:r>
            <a:endParaRPr lang="es-ES" b="1" dirty="0">
              <a:solidFill>
                <a:srgbClr val="0070C0"/>
              </a:solidFill>
            </a:endParaRP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A5B11108-EC22-CF88-95DD-4C954757D03F}"/>
              </a:ext>
            </a:extLst>
          </p:cNvPr>
          <p:cNvSpPr txBox="1"/>
          <p:nvPr/>
        </p:nvSpPr>
        <p:spPr>
          <a:xfrm>
            <a:off x="5236895" y="139678"/>
            <a:ext cx="2743199" cy="614065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lvl="1">
              <a:lnSpc>
                <a:spcPct val="250000"/>
              </a:lnSpc>
            </a:pPr>
            <a:r>
              <a:rPr lang="es-ES" sz="1600" b="1" dirty="0">
                <a:solidFill>
                  <a:srgbClr val="00B0F0"/>
                </a:solidFill>
              </a:rPr>
              <a:t>Recursos Humanos</a:t>
            </a:r>
          </a:p>
          <a:p>
            <a:pPr>
              <a:lnSpc>
                <a:spcPct val="250000"/>
              </a:lnSpc>
            </a:pPr>
            <a:r>
              <a:rPr lang="es-ES" sz="1600" b="1" dirty="0">
                <a:solidFill>
                  <a:srgbClr val="00B0F0"/>
                </a:solidFill>
              </a:rPr>
              <a:t>Estrategia y estructura</a:t>
            </a:r>
          </a:p>
          <a:p>
            <a:pPr>
              <a:lnSpc>
                <a:spcPct val="250000"/>
              </a:lnSpc>
            </a:pPr>
            <a:r>
              <a:rPr lang="es-ES" sz="1600" b="1" dirty="0">
                <a:solidFill>
                  <a:srgbClr val="00B0F0"/>
                </a:solidFill>
              </a:rPr>
              <a:t>Herramientas y técnicas</a:t>
            </a:r>
          </a:p>
          <a:p>
            <a:pPr>
              <a:lnSpc>
                <a:spcPct val="250000"/>
              </a:lnSpc>
            </a:pPr>
            <a:r>
              <a:rPr lang="es-ES" sz="1600" b="1" dirty="0">
                <a:solidFill>
                  <a:srgbClr val="00B0F0"/>
                </a:solidFill>
              </a:rPr>
              <a:t>Tecnología</a:t>
            </a:r>
            <a:endParaRPr lang="en-US" sz="1600" b="1" dirty="0">
              <a:solidFill>
                <a:srgbClr val="00B0F0"/>
              </a:solidFill>
            </a:endParaRPr>
          </a:p>
          <a:p>
            <a:pPr>
              <a:lnSpc>
                <a:spcPct val="250000"/>
              </a:lnSpc>
            </a:pPr>
            <a:r>
              <a:rPr lang="es-ES" sz="1600" b="1" dirty="0">
                <a:solidFill>
                  <a:srgbClr val="00B0F0"/>
                </a:solidFill>
              </a:rPr>
              <a:t>Desempeño</a:t>
            </a:r>
          </a:p>
          <a:p>
            <a:pPr>
              <a:lnSpc>
                <a:spcPct val="250000"/>
              </a:lnSpc>
            </a:pPr>
            <a:r>
              <a:rPr lang="es-ES" sz="1600" b="1" dirty="0">
                <a:solidFill>
                  <a:srgbClr val="00B0F0"/>
                </a:solidFill>
              </a:rPr>
              <a:t>Comunicación</a:t>
            </a:r>
          </a:p>
          <a:p>
            <a:pPr>
              <a:lnSpc>
                <a:spcPct val="250000"/>
              </a:lnSpc>
            </a:pPr>
            <a:r>
              <a:rPr lang="es-ES" sz="1600" b="1" dirty="0">
                <a:solidFill>
                  <a:srgbClr val="00B0F0"/>
                </a:solidFill>
              </a:rPr>
              <a:t>Infraestructura</a:t>
            </a:r>
          </a:p>
          <a:p>
            <a:pPr>
              <a:lnSpc>
                <a:spcPct val="250000"/>
              </a:lnSpc>
            </a:pPr>
            <a:r>
              <a:rPr lang="es-ES" sz="1600" b="1" dirty="0">
                <a:solidFill>
                  <a:srgbClr val="00B0F0"/>
                </a:solidFill>
              </a:rPr>
              <a:t>Conocimiento</a:t>
            </a:r>
          </a:p>
          <a:p>
            <a:pPr>
              <a:lnSpc>
                <a:spcPct val="250000"/>
              </a:lnSpc>
            </a:pPr>
            <a:endParaRPr lang="es-ES" sz="1600" b="1" dirty="0">
              <a:solidFill>
                <a:srgbClr val="00B0F0"/>
              </a:solidFill>
            </a:endParaRPr>
          </a:p>
          <a:p>
            <a:pPr>
              <a:lnSpc>
                <a:spcPct val="250000"/>
              </a:lnSpc>
            </a:pPr>
            <a:endParaRPr lang="es-ES" sz="1600" b="1" dirty="0">
              <a:solidFill>
                <a:srgbClr val="00B0F0"/>
              </a:solidFill>
            </a:endParaRPr>
          </a:p>
        </p:txBody>
      </p:sp>
      <p:pic>
        <p:nvPicPr>
          <p:cNvPr id="18" name="Gráfico 17" descr="Usuarios con relleno sólido">
            <a:extLst>
              <a:ext uri="{FF2B5EF4-FFF2-40B4-BE49-F238E27FC236}">
                <a16:creationId xmlns:a16="http://schemas.microsoft.com/office/drawing/2014/main" id="{2846E981-B771-E896-2DC6-BF314CA46BC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4535021" y="257175"/>
            <a:ext cx="653864" cy="653864"/>
          </a:xfrm>
          <a:prstGeom prst="rect">
            <a:avLst/>
          </a:prstGeom>
        </p:spPr>
      </p:pic>
      <p:pic>
        <p:nvPicPr>
          <p:cNvPr id="19" name="Gráfico 18" descr="Piezas de ajedrez con relleno sólido">
            <a:extLst>
              <a:ext uri="{FF2B5EF4-FFF2-40B4-BE49-F238E27FC236}">
                <a16:creationId xmlns:a16="http://schemas.microsoft.com/office/drawing/2014/main" id="{80091B57-3498-1FD0-7EB1-134D9D1F147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4501403" y="837080"/>
            <a:ext cx="645815" cy="645815"/>
          </a:xfrm>
          <a:prstGeom prst="rect">
            <a:avLst/>
          </a:prstGeom>
        </p:spPr>
      </p:pic>
      <p:pic>
        <p:nvPicPr>
          <p:cNvPr id="20" name="Gráfico 19" descr="Interfaz de la experiencia de usuario con relleno sólido">
            <a:extLst>
              <a:ext uri="{FF2B5EF4-FFF2-40B4-BE49-F238E27FC236}">
                <a16:creationId xmlns:a16="http://schemas.microsoft.com/office/drawing/2014/main" id="{368A8736-C7C6-D2C9-C37F-BB3D3D25FA7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4501403" y="2139763"/>
            <a:ext cx="645815" cy="645815"/>
          </a:xfrm>
          <a:prstGeom prst="rect">
            <a:avLst/>
          </a:prstGeom>
        </p:spPr>
      </p:pic>
      <p:pic>
        <p:nvPicPr>
          <p:cNvPr id="21" name="Gráfico 20" descr="Herramientas de minería con relleno sólido">
            <a:extLst>
              <a:ext uri="{FF2B5EF4-FFF2-40B4-BE49-F238E27FC236}">
                <a16:creationId xmlns:a16="http://schemas.microsoft.com/office/drawing/2014/main" id="{ADAE191D-6E17-0770-2CC4-36835224450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xmlns="" r:embed="rId11"/>
              </a:ext>
            </a:extLst>
          </a:blip>
          <a:stretch>
            <a:fillRect/>
          </a:stretch>
        </p:blipFill>
        <p:spPr>
          <a:xfrm>
            <a:off x="4501403" y="1551454"/>
            <a:ext cx="645815" cy="645815"/>
          </a:xfrm>
          <a:prstGeom prst="rect">
            <a:avLst/>
          </a:prstGeom>
        </p:spPr>
      </p:pic>
      <p:pic>
        <p:nvPicPr>
          <p:cNvPr id="22" name="Gráfico 21" descr="Chateo con relleno sólido">
            <a:extLst>
              <a:ext uri="{FF2B5EF4-FFF2-40B4-BE49-F238E27FC236}">
                <a16:creationId xmlns:a16="http://schemas.microsoft.com/office/drawing/2014/main" id="{29EAFB1A-6B20-BFE4-59F5-6F875F6DB5F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xmlns="" r:embed="rId13"/>
              </a:ext>
            </a:extLst>
          </a:blip>
          <a:stretch>
            <a:fillRect/>
          </a:stretch>
        </p:blipFill>
        <p:spPr>
          <a:xfrm>
            <a:off x="4501403" y="3282764"/>
            <a:ext cx="645815" cy="645815"/>
          </a:xfrm>
          <a:prstGeom prst="rect">
            <a:avLst/>
          </a:prstGeom>
        </p:spPr>
      </p:pic>
      <p:pic>
        <p:nvPicPr>
          <p:cNvPr id="23" name="Gráfico 22" descr="Gráfico de barras con relleno sólido">
            <a:extLst>
              <a:ext uri="{FF2B5EF4-FFF2-40B4-BE49-F238E27FC236}">
                <a16:creationId xmlns:a16="http://schemas.microsoft.com/office/drawing/2014/main" id="{863AF1F1-6C58-A4F7-786D-70E929E1F345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xmlns="" r:embed="rId15"/>
              </a:ext>
            </a:extLst>
          </a:blip>
          <a:stretch>
            <a:fillRect/>
          </a:stretch>
        </p:blipFill>
        <p:spPr>
          <a:xfrm>
            <a:off x="4501402" y="2711264"/>
            <a:ext cx="645815" cy="645815"/>
          </a:xfrm>
          <a:prstGeom prst="rect">
            <a:avLst/>
          </a:prstGeom>
        </p:spPr>
      </p:pic>
      <p:pic>
        <p:nvPicPr>
          <p:cNvPr id="24" name="Gráfico 23" descr="Trabajo remoto con relleno sólido">
            <a:extLst>
              <a:ext uri="{FF2B5EF4-FFF2-40B4-BE49-F238E27FC236}">
                <a16:creationId xmlns:a16="http://schemas.microsoft.com/office/drawing/2014/main" id="{28ED0AE8-0F78-E038-6ED9-ACB1AAE30583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xmlns="" r:embed="rId17"/>
              </a:ext>
            </a:extLst>
          </a:blip>
          <a:stretch>
            <a:fillRect/>
          </a:stretch>
        </p:blipFill>
        <p:spPr>
          <a:xfrm>
            <a:off x="4501404" y="3820646"/>
            <a:ext cx="645815" cy="645815"/>
          </a:xfrm>
          <a:prstGeom prst="rect">
            <a:avLst/>
          </a:prstGeom>
        </p:spPr>
      </p:pic>
      <p:pic>
        <p:nvPicPr>
          <p:cNvPr id="25" name="Gráfico 24" descr="Cabeza con engranajes con relleno sólido">
            <a:extLst>
              <a:ext uri="{FF2B5EF4-FFF2-40B4-BE49-F238E27FC236}">
                <a16:creationId xmlns:a16="http://schemas.microsoft.com/office/drawing/2014/main" id="{9211819F-F2CE-F4DA-0AE4-B72C69394153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xmlns="" r:embed="rId19"/>
              </a:ext>
            </a:extLst>
          </a:blip>
          <a:stretch>
            <a:fillRect/>
          </a:stretch>
        </p:blipFill>
        <p:spPr>
          <a:xfrm>
            <a:off x="4459381" y="4425764"/>
            <a:ext cx="645815" cy="645815"/>
          </a:xfrm>
          <a:prstGeom prst="rect">
            <a:avLst/>
          </a:prstGeom>
        </p:spPr>
      </p:pic>
      <p:sp>
        <p:nvSpPr>
          <p:cNvPr id="26" name="Abrir llave 25">
            <a:extLst>
              <a:ext uri="{FF2B5EF4-FFF2-40B4-BE49-F238E27FC236}">
                <a16:creationId xmlns:a16="http://schemas.microsoft.com/office/drawing/2014/main" id="{481C85EB-7C77-5655-DD89-D31DF1D28DD0}"/>
              </a:ext>
            </a:extLst>
          </p:cNvPr>
          <p:cNvSpPr/>
          <p:nvPr/>
        </p:nvSpPr>
        <p:spPr>
          <a:xfrm>
            <a:off x="3718952" y="346682"/>
            <a:ext cx="529477" cy="4538382"/>
          </a:xfrm>
          <a:prstGeom prst="leftBrace">
            <a:avLst/>
          </a:prstGeom>
          <a:ln w="28575"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CuadroTexto 26"/>
          <p:cNvSpPr txBox="1"/>
          <p:nvPr/>
        </p:nvSpPr>
        <p:spPr>
          <a:xfrm>
            <a:off x="388058" y="266056"/>
            <a:ext cx="33308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2400" b="1" dirty="0" smtClean="0">
                <a:solidFill>
                  <a:schemeClr val="accent1"/>
                </a:solidFill>
                <a:latin typeface="Helvetica" panose="020B0604020202020204" pitchFamily="34" charset="0"/>
              </a:rPr>
              <a:t>2.3 Análisis FODA:</a:t>
            </a:r>
            <a:endParaRPr lang="es-UY" sz="2400" b="1" dirty="0">
              <a:solidFill>
                <a:schemeClr val="accent1"/>
              </a:solidFill>
              <a:latin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5441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517080" y="1139255"/>
            <a:ext cx="3144588" cy="550621"/>
          </a:xfrm>
        </p:spPr>
        <p:txBody>
          <a:bodyPr anchor="ctr"/>
          <a:lstStyle/>
          <a:p>
            <a:r>
              <a:rPr lang="es-UY" sz="2400" dirty="0">
                <a:solidFill>
                  <a:srgbClr val="0070C0"/>
                </a:solidFill>
                <a:latin typeface="Helvetica"/>
                <a:cs typeface="Helvetica"/>
              </a:rPr>
              <a:t>Factores externos: </a:t>
            </a:r>
            <a:endParaRPr lang="es-UY" sz="2400" dirty="0">
              <a:solidFill>
                <a:srgbClr val="0070C0"/>
              </a:solidFill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Y" smtClean="0"/>
              <a:t>24</a:t>
            </a:fld>
            <a:endParaRPr lang="es-UY"/>
          </a:p>
        </p:txBody>
      </p:sp>
      <p:pic>
        <p:nvPicPr>
          <p:cNvPr id="3" name="Imagen 2" descr="Icono&#10;&#10;Descripción generada automáticamente">
            <a:extLst>
              <a:ext uri="{FF2B5EF4-FFF2-40B4-BE49-F238E27FC236}">
                <a16:creationId xmlns:a16="http://schemas.microsoft.com/office/drawing/2014/main" id="{A1F882A1-FAA5-608E-8506-326C190BAB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509" y="2706979"/>
            <a:ext cx="540000" cy="506842"/>
          </a:xfrm>
          <a:prstGeom prst="rect">
            <a:avLst/>
          </a:prstGeom>
        </p:spPr>
      </p:pic>
      <p:pic>
        <p:nvPicPr>
          <p:cNvPr id="7" name="Imagen 6" descr="Imagen que contiene dibujo, luz&#10;&#10;Descripción generada automáticamente">
            <a:extLst>
              <a:ext uri="{FF2B5EF4-FFF2-40B4-BE49-F238E27FC236}">
                <a16:creationId xmlns:a16="http://schemas.microsoft.com/office/drawing/2014/main" id="{13DF5D98-1915-2898-D6BC-25027D9DA5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155" y="1941146"/>
            <a:ext cx="540000" cy="540000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B1F1BD96-770B-ADFD-E438-BA29B3F26C86}"/>
              </a:ext>
            </a:extLst>
          </p:cNvPr>
          <p:cNvSpPr txBox="1"/>
          <p:nvPr/>
        </p:nvSpPr>
        <p:spPr>
          <a:xfrm>
            <a:off x="1272929" y="1980706"/>
            <a:ext cx="2406481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buClr>
                <a:schemeClr val="accent1"/>
              </a:buClr>
            </a:pPr>
            <a:r>
              <a:rPr lang="es-UY" sz="2400" b="1" dirty="0">
                <a:solidFill>
                  <a:srgbClr val="0070C0"/>
                </a:solidFill>
                <a:latin typeface="Helvetica"/>
                <a:cs typeface="Helvetica"/>
              </a:rPr>
              <a:t>Oportunidades</a:t>
            </a:r>
            <a:endParaRPr lang="es-UY" sz="2400" b="1" dirty="0" err="1">
              <a:solidFill>
                <a:srgbClr val="0070C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42EB7308-5459-3EE7-AE5E-90A88F2F5DDF}"/>
              </a:ext>
            </a:extLst>
          </p:cNvPr>
          <p:cNvSpPr txBox="1"/>
          <p:nvPr/>
        </p:nvSpPr>
        <p:spPr>
          <a:xfrm>
            <a:off x="1305127" y="2753438"/>
            <a:ext cx="2406481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s-UY" sz="2400" b="1">
                <a:solidFill>
                  <a:srgbClr val="0070C0"/>
                </a:solidFill>
                <a:latin typeface="Helvetica"/>
                <a:cs typeface="Helvetica"/>
              </a:rPr>
              <a:t>Amenazas</a:t>
            </a:r>
            <a:endParaRPr lang="es-ES" b="1">
              <a:solidFill>
                <a:srgbClr val="0070C0"/>
              </a:solidFill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4BF059EC-0FF8-2051-7578-C7C74449D3DE}"/>
              </a:ext>
            </a:extLst>
          </p:cNvPr>
          <p:cNvSpPr txBox="1"/>
          <p:nvPr/>
        </p:nvSpPr>
        <p:spPr>
          <a:xfrm>
            <a:off x="5287440" y="67708"/>
            <a:ext cx="2743199" cy="490954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250000"/>
              </a:lnSpc>
            </a:pPr>
            <a:r>
              <a:rPr lang="es-ES" sz="1600" b="1" dirty="0">
                <a:solidFill>
                  <a:srgbClr val="00B0F0"/>
                </a:solidFill>
              </a:rPr>
              <a:t>Recursos Humanos</a:t>
            </a:r>
          </a:p>
          <a:p>
            <a:pPr>
              <a:lnSpc>
                <a:spcPct val="250000"/>
              </a:lnSpc>
            </a:pPr>
            <a:r>
              <a:rPr lang="es-ES" sz="1600" b="1" dirty="0">
                <a:solidFill>
                  <a:srgbClr val="00B0F0"/>
                </a:solidFill>
              </a:rPr>
              <a:t>Estrategia y estructura</a:t>
            </a:r>
            <a:endParaRPr lang="en-US" sz="1600" b="1" dirty="0">
              <a:solidFill>
                <a:srgbClr val="00B0F0"/>
              </a:solidFill>
            </a:endParaRPr>
          </a:p>
          <a:p>
            <a:pPr>
              <a:lnSpc>
                <a:spcPct val="250000"/>
              </a:lnSpc>
            </a:pPr>
            <a:r>
              <a:rPr lang="es-ES" sz="1600" b="1" dirty="0">
                <a:solidFill>
                  <a:srgbClr val="00B0F0"/>
                </a:solidFill>
              </a:rPr>
              <a:t>Herramientas y técnicas</a:t>
            </a:r>
          </a:p>
          <a:p>
            <a:pPr>
              <a:lnSpc>
                <a:spcPct val="250000"/>
              </a:lnSpc>
            </a:pPr>
            <a:r>
              <a:rPr lang="es-ES" sz="1600" b="1" dirty="0">
                <a:solidFill>
                  <a:srgbClr val="00B0F0"/>
                </a:solidFill>
              </a:rPr>
              <a:t>Tecnología</a:t>
            </a:r>
            <a:endParaRPr lang="es-ES" dirty="0"/>
          </a:p>
          <a:p>
            <a:pPr>
              <a:lnSpc>
                <a:spcPct val="250000"/>
              </a:lnSpc>
            </a:pPr>
            <a:r>
              <a:rPr lang="es-ES" sz="1600" b="1" dirty="0">
                <a:solidFill>
                  <a:srgbClr val="00B0F0"/>
                </a:solidFill>
              </a:rPr>
              <a:t>Cultura </a:t>
            </a:r>
            <a:endParaRPr lang="es-ES" dirty="0"/>
          </a:p>
          <a:p>
            <a:pPr>
              <a:lnSpc>
                <a:spcPct val="250000"/>
              </a:lnSpc>
            </a:pPr>
            <a:r>
              <a:rPr lang="es-ES" sz="1600" b="1" dirty="0">
                <a:solidFill>
                  <a:srgbClr val="00B0F0"/>
                </a:solidFill>
              </a:rPr>
              <a:t>Políticos</a:t>
            </a:r>
          </a:p>
          <a:p>
            <a:pPr>
              <a:lnSpc>
                <a:spcPct val="250000"/>
              </a:lnSpc>
            </a:pPr>
            <a:r>
              <a:rPr lang="es-ES" sz="1600" b="1" dirty="0">
                <a:solidFill>
                  <a:srgbClr val="00B0F0"/>
                </a:solidFill>
              </a:rPr>
              <a:t>Clientes</a:t>
            </a:r>
          </a:p>
          <a:p>
            <a:pPr>
              <a:lnSpc>
                <a:spcPct val="250000"/>
              </a:lnSpc>
            </a:pPr>
            <a:r>
              <a:rPr lang="es-ES" sz="1600" b="1" dirty="0">
                <a:solidFill>
                  <a:srgbClr val="00B0F0"/>
                </a:solidFill>
              </a:rPr>
              <a:t>Proveedores</a:t>
            </a:r>
          </a:p>
        </p:txBody>
      </p:sp>
      <p:pic>
        <p:nvPicPr>
          <p:cNvPr id="8" name="Gráfico 7" descr="Ciclismo en compañía con relleno sólido">
            <a:extLst>
              <a:ext uri="{FF2B5EF4-FFF2-40B4-BE49-F238E27FC236}">
                <a16:creationId xmlns:a16="http://schemas.microsoft.com/office/drawing/2014/main" id="{5FDF09E2-F27C-F396-33E4-E56D29FADCF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4566981" y="2567796"/>
            <a:ext cx="640724" cy="648774"/>
          </a:xfrm>
          <a:prstGeom prst="rect">
            <a:avLst/>
          </a:prstGeom>
        </p:spPr>
      </p:pic>
      <p:pic>
        <p:nvPicPr>
          <p:cNvPr id="10" name="Gráfico 9" descr="Tabla de decisiones con relleno sólido">
            <a:extLst>
              <a:ext uri="{FF2B5EF4-FFF2-40B4-BE49-F238E27FC236}">
                <a16:creationId xmlns:a16="http://schemas.microsoft.com/office/drawing/2014/main" id="{637C8ED6-9691-4963-1AA1-A95BE314332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4568521" y="3139296"/>
            <a:ext cx="648775" cy="536084"/>
          </a:xfrm>
          <a:prstGeom prst="rect">
            <a:avLst/>
          </a:prstGeom>
        </p:spPr>
      </p:pic>
      <p:pic>
        <p:nvPicPr>
          <p:cNvPr id="16" name="Gráfico 15" descr="Reseña de cliente con relleno sólido">
            <a:extLst>
              <a:ext uri="{FF2B5EF4-FFF2-40B4-BE49-F238E27FC236}">
                <a16:creationId xmlns:a16="http://schemas.microsoft.com/office/drawing/2014/main" id="{BAD79964-486C-AC80-2432-F459CAA08A4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4539518" y="3751398"/>
            <a:ext cx="640725" cy="648773"/>
          </a:xfrm>
          <a:prstGeom prst="rect">
            <a:avLst/>
          </a:prstGeom>
        </p:spPr>
      </p:pic>
      <p:pic>
        <p:nvPicPr>
          <p:cNvPr id="17" name="Gráfico 16" descr="Carro de la compra con relleno sólido">
            <a:extLst>
              <a:ext uri="{FF2B5EF4-FFF2-40B4-BE49-F238E27FC236}">
                <a16:creationId xmlns:a16="http://schemas.microsoft.com/office/drawing/2014/main" id="{9528106C-4E1A-DB54-7145-19C5E8644AB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xmlns="" r:embed="rId11"/>
              </a:ext>
            </a:extLst>
          </a:blip>
          <a:stretch>
            <a:fillRect/>
          </a:stretch>
        </p:blipFill>
        <p:spPr>
          <a:xfrm>
            <a:off x="4571360" y="4399838"/>
            <a:ext cx="640726" cy="664873"/>
          </a:xfrm>
          <a:prstGeom prst="rect">
            <a:avLst/>
          </a:prstGeom>
        </p:spPr>
      </p:pic>
      <p:sp>
        <p:nvSpPr>
          <p:cNvPr id="9" name="Abrir llave 8">
            <a:extLst>
              <a:ext uri="{FF2B5EF4-FFF2-40B4-BE49-F238E27FC236}">
                <a16:creationId xmlns:a16="http://schemas.microsoft.com/office/drawing/2014/main" id="{0740BE47-1E77-787F-2C79-D3F711AAADE0}"/>
              </a:ext>
            </a:extLst>
          </p:cNvPr>
          <p:cNvSpPr/>
          <p:nvPr/>
        </p:nvSpPr>
        <p:spPr>
          <a:xfrm>
            <a:off x="3718952" y="346682"/>
            <a:ext cx="529477" cy="4538382"/>
          </a:xfrm>
          <a:prstGeom prst="leftBrace">
            <a:avLst/>
          </a:prstGeom>
          <a:ln w="28575"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2" name="Gráfico 11" descr="Usuarios con relleno sólido">
            <a:extLst>
              <a:ext uri="{FF2B5EF4-FFF2-40B4-BE49-F238E27FC236}">
                <a16:creationId xmlns:a16="http://schemas.microsoft.com/office/drawing/2014/main" id="{986CACAC-F1A3-3E0A-937C-80F05A0498B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xmlns="" r:embed="rId13"/>
              </a:ext>
            </a:extLst>
          </a:blip>
          <a:stretch>
            <a:fillRect/>
          </a:stretch>
        </p:blipFill>
        <p:spPr>
          <a:xfrm>
            <a:off x="4543069" y="192780"/>
            <a:ext cx="637766" cy="645814"/>
          </a:xfrm>
          <a:prstGeom prst="rect">
            <a:avLst/>
          </a:prstGeom>
        </p:spPr>
      </p:pic>
      <p:pic>
        <p:nvPicPr>
          <p:cNvPr id="18" name="Gráfico 17" descr="Piezas de ajedrez con relleno sólido">
            <a:extLst>
              <a:ext uri="{FF2B5EF4-FFF2-40B4-BE49-F238E27FC236}">
                <a16:creationId xmlns:a16="http://schemas.microsoft.com/office/drawing/2014/main" id="{76CCA59F-E2F1-D78B-A5E6-6AE9F069BF09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xmlns="" r:embed="rId15"/>
              </a:ext>
            </a:extLst>
          </a:blip>
          <a:stretch>
            <a:fillRect/>
          </a:stretch>
        </p:blipFill>
        <p:spPr>
          <a:xfrm>
            <a:off x="4541649" y="724390"/>
            <a:ext cx="645815" cy="645814"/>
          </a:xfrm>
          <a:prstGeom prst="rect">
            <a:avLst/>
          </a:prstGeom>
        </p:spPr>
      </p:pic>
      <p:pic>
        <p:nvPicPr>
          <p:cNvPr id="20" name="Gráfico 19" descr="Interfaz de la experiencia de usuario con relleno sólido">
            <a:extLst>
              <a:ext uri="{FF2B5EF4-FFF2-40B4-BE49-F238E27FC236}">
                <a16:creationId xmlns:a16="http://schemas.microsoft.com/office/drawing/2014/main" id="{B3C19AC9-4D90-A19C-24F5-53BBA20B57A5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xmlns="" r:embed="rId17"/>
              </a:ext>
            </a:extLst>
          </a:blip>
          <a:stretch>
            <a:fillRect/>
          </a:stretch>
        </p:blipFill>
        <p:spPr>
          <a:xfrm>
            <a:off x="4575622" y="1944448"/>
            <a:ext cx="645815" cy="645815"/>
          </a:xfrm>
          <a:prstGeom prst="rect">
            <a:avLst/>
          </a:prstGeom>
        </p:spPr>
      </p:pic>
      <p:pic>
        <p:nvPicPr>
          <p:cNvPr id="22" name="Gráfico 21" descr="Herramientas de minería con relleno sólido">
            <a:extLst>
              <a:ext uri="{FF2B5EF4-FFF2-40B4-BE49-F238E27FC236}">
                <a16:creationId xmlns:a16="http://schemas.microsoft.com/office/drawing/2014/main" id="{49B7CACF-E74C-6522-1E8E-B4E13AD4CBD3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xmlns="" r:embed="rId19"/>
              </a:ext>
            </a:extLst>
          </a:blip>
          <a:stretch>
            <a:fillRect/>
          </a:stretch>
        </p:blipFill>
        <p:spPr>
          <a:xfrm>
            <a:off x="4541650" y="1318024"/>
            <a:ext cx="645815" cy="621666"/>
          </a:xfrm>
          <a:prstGeom prst="rect">
            <a:avLst/>
          </a:prstGeom>
        </p:spPr>
      </p:pic>
      <p:sp>
        <p:nvSpPr>
          <p:cNvPr id="19" name="CuadroTexto 18"/>
          <p:cNvSpPr txBox="1"/>
          <p:nvPr/>
        </p:nvSpPr>
        <p:spPr>
          <a:xfrm>
            <a:off x="388058" y="266056"/>
            <a:ext cx="32913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2400" b="1" dirty="0" smtClean="0">
                <a:solidFill>
                  <a:schemeClr val="accent1"/>
                </a:solidFill>
                <a:latin typeface="Helvetica" panose="020B0604020202020204" pitchFamily="34" charset="0"/>
              </a:rPr>
              <a:t>2.3 Análisis FODA:</a:t>
            </a:r>
            <a:endParaRPr lang="es-UY" sz="2400" b="1" dirty="0">
              <a:solidFill>
                <a:schemeClr val="accent1"/>
              </a:solidFill>
              <a:latin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2785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Y" smtClean="0"/>
              <a:t>25</a:t>
            </a:fld>
            <a:endParaRPr lang="es-UY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635F380C-7A91-7AF6-70D2-823A96DD35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317" y="4196023"/>
            <a:ext cx="429264" cy="440460"/>
          </a:xfrm>
          <a:prstGeom prst="rect">
            <a:avLst/>
          </a:prstGeom>
        </p:spPr>
      </p:pic>
      <p:sp>
        <p:nvSpPr>
          <p:cNvPr id="27" name="CuadroTexto 26"/>
          <p:cNvSpPr txBox="1"/>
          <p:nvPr/>
        </p:nvSpPr>
        <p:spPr>
          <a:xfrm>
            <a:off x="388058" y="266056"/>
            <a:ext cx="89874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2400" b="1" dirty="0" smtClean="0">
                <a:solidFill>
                  <a:schemeClr val="accent1"/>
                </a:solidFill>
                <a:latin typeface="Helvetica" panose="020B0604020202020204" pitchFamily="34" charset="0"/>
              </a:rPr>
              <a:t>2.3 Resumen de factores interno y externos: </a:t>
            </a:r>
            <a:endParaRPr lang="es-UY" sz="2400" b="1" dirty="0">
              <a:solidFill>
                <a:schemeClr val="accent1"/>
              </a:solidFill>
              <a:latin typeface="Helvetica" panose="020B0604020202020204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388058" y="861895"/>
            <a:ext cx="8762177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s-ES" sz="1800" dirty="0" smtClean="0">
                <a:latin typeface="Helvetica"/>
                <a:cs typeface="Helvetica"/>
              </a:rPr>
              <a:t>[+] Experiencia </a:t>
            </a:r>
            <a:r>
              <a:rPr lang="es-ES" sz="1800" dirty="0">
                <a:latin typeface="Helvetica"/>
                <a:cs typeface="Helvetica"/>
              </a:rPr>
              <a:t>e interés del </a:t>
            </a:r>
            <a:r>
              <a:rPr lang="es-ES" sz="1800" dirty="0" smtClean="0">
                <a:latin typeface="Helvetica"/>
                <a:cs typeface="Helvetica"/>
              </a:rPr>
              <a:t>personal</a:t>
            </a:r>
          </a:p>
          <a:p>
            <a:pPr>
              <a:spcBef>
                <a:spcPts val="600"/>
              </a:spcBef>
            </a:pPr>
            <a:r>
              <a:rPr lang="es-ES" sz="1800" dirty="0" smtClean="0">
                <a:latin typeface="Helvetica"/>
                <a:cs typeface="Helvetica"/>
              </a:rPr>
              <a:t>[+] </a:t>
            </a:r>
            <a:r>
              <a:rPr lang="es-ES" sz="1800" dirty="0">
                <a:latin typeface="Helvetica"/>
                <a:cs typeface="Helvetica"/>
              </a:rPr>
              <a:t>Integración a nuevos </a:t>
            </a:r>
            <a:r>
              <a:rPr lang="es-ES" sz="1800" dirty="0" smtClean="0">
                <a:latin typeface="Helvetica"/>
                <a:cs typeface="Helvetica"/>
              </a:rPr>
              <a:t>procesos (planeamiento estratégico)</a:t>
            </a:r>
          </a:p>
          <a:p>
            <a:pPr>
              <a:spcBef>
                <a:spcPts val="600"/>
              </a:spcBef>
            </a:pPr>
            <a:r>
              <a:rPr lang="es-ES" sz="1800" dirty="0">
                <a:latin typeface="Helvetica"/>
                <a:cs typeface="Helvetica"/>
              </a:rPr>
              <a:t>[+] </a:t>
            </a:r>
            <a:r>
              <a:rPr lang="es-ES" sz="1800" dirty="0" smtClean="0">
                <a:latin typeface="Helvetica"/>
                <a:cs typeface="Helvetica"/>
              </a:rPr>
              <a:t>Tendencia </a:t>
            </a:r>
            <a:r>
              <a:rPr lang="es-ES" sz="1800" dirty="0">
                <a:latin typeface="Helvetica"/>
                <a:cs typeface="Helvetica"/>
              </a:rPr>
              <a:t>mundial a profesionalización </a:t>
            </a:r>
            <a:r>
              <a:rPr lang="es-ES" sz="1800" dirty="0" smtClean="0">
                <a:latin typeface="Helvetica"/>
                <a:cs typeface="Helvetica"/>
              </a:rPr>
              <a:t>GP</a:t>
            </a:r>
          </a:p>
          <a:p>
            <a:pPr>
              <a:spcBef>
                <a:spcPts val="600"/>
              </a:spcBef>
            </a:pPr>
            <a:r>
              <a:rPr lang="es-ES" sz="1800" dirty="0" smtClean="0">
                <a:latin typeface="Helvetica"/>
                <a:cs typeface="Helvetica"/>
              </a:rPr>
              <a:t>[+] SIGES</a:t>
            </a:r>
            <a:r>
              <a:rPr lang="es-ES" sz="1800" dirty="0">
                <a:latin typeface="Helvetica"/>
                <a:cs typeface="Helvetica"/>
              </a:rPr>
              <a:t>, mirador de proyectos, renovación licencias ArcGIS, equipamiento </a:t>
            </a:r>
            <a:r>
              <a:rPr lang="es-ES" sz="1800" dirty="0" smtClean="0">
                <a:latin typeface="Helvetica"/>
                <a:cs typeface="Helvetica"/>
              </a:rPr>
              <a:t>SIG</a:t>
            </a:r>
            <a:endParaRPr lang="es-ES" sz="1800" dirty="0">
              <a:latin typeface="Helvetica"/>
              <a:cs typeface="Helvetica"/>
            </a:endParaRPr>
          </a:p>
          <a:p>
            <a:pPr>
              <a:spcBef>
                <a:spcPts val="600"/>
              </a:spcBef>
            </a:pPr>
            <a:r>
              <a:rPr lang="es-ES" sz="1800" dirty="0" smtClean="0">
                <a:latin typeface="Helvetica"/>
                <a:cs typeface="Helvetica"/>
              </a:rPr>
              <a:t>[+] </a:t>
            </a:r>
            <a:r>
              <a:rPr lang="es-ES" sz="1800" dirty="0">
                <a:latin typeface="Helvetica"/>
                <a:cs typeface="Helvetica"/>
              </a:rPr>
              <a:t>Logros alcanzados, experiencia exitosa</a:t>
            </a:r>
          </a:p>
          <a:p>
            <a:pPr>
              <a:spcBef>
                <a:spcPts val="600"/>
              </a:spcBef>
            </a:pPr>
            <a:r>
              <a:rPr lang="es-ES" sz="1800" dirty="0" smtClean="0">
                <a:latin typeface="Helvetica"/>
                <a:cs typeface="Helvetica"/>
              </a:rPr>
              <a:t>[+] </a:t>
            </a:r>
            <a:r>
              <a:rPr lang="es-ES" sz="1800" dirty="0">
                <a:latin typeface="Helvetica"/>
                <a:cs typeface="Helvetica"/>
              </a:rPr>
              <a:t>Áreas con contacto directo con cliente / proveedores </a:t>
            </a:r>
            <a:r>
              <a:rPr lang="es-ES" sz="1800" dirty="0" smtClean="0">
                <a:latin typeface="Helvetica"/>
                <a:cs typeface="Helvetica"/>
              </a:rPr>
              <a:t>internos</a:t>
            </a:r>
          </a:p>
          <a:p>
            <a:pPr>
              <a:spcBef>
                <a:spcPts val="600"/>
              </a:spcBef>
            </a:pPr>
            <a:r>
              <a:rPr lang="es-ES" sz="1800" dirty="0" smtClean="0">
                <a:latin typeface="Helvetica"/>
                <a:cs typeface="Helvetica"/>
              </a:rPr>
              <a:t>[+] </a:t>
            </a:r>
            <a:r>
              <a:rPr lang="es-ES" sz="1800" dirty="0">
                <a:latin typeface="Helvetica"/>
                <a:cs typeface="Helvetica"/>
              </a:rPr>
              <a:t>Participar en comunidad de </a:t>
            </a:r>
            <a:r>
              <a:rPr lang="es-ES" sz="1800" dirty="0" err="1">
                <a:latin typeface="Helvetica"/>
                <a:cs typeface="Helvetica"/>
              </a:rPr>
              <a:t>OGPs</a:t>
            </a:r>
            <a:r>
              <a:rPr lang="es-ES" sz="1800" dirty="0">
                <a:latin typeface="Helvetica"/>
                <a:cs typeface="Helvetica"/>
              </a:rPr>
              <a:t> del estado y PMI</a:t>
            </a:r>
          </a:p>
          <a:p>
            <a:pPr>
              <a:spcBef>
                <a:spcPts val="600"/>
              </a:spcBef>
            </a:pPr>
            <a:r>
              <a:rPr lang="es-ES" sz="1800" dirty="0">
                <a:latin typeface="Helvetica"/>
                <a:cs typeface="Helvetica"/>
              </a:rPr>
              <a:t>[+] </a:t>
            </a:r>
            <a:r>
              <a:rPr lang="es-ES" sz="1800" dirty="0" smtClean="0">
                <a:latin typeface="Helvetica"/>
                <a:cs typeface="Helvetica"/>
              </a:rPr>
              <a:t>Brindar </a:t>
            </a:r>
            <a:r>
              <a:rPr lang="es-ES" sz="1800" dirty="0">
                <a:latin typeface="Helvetica"/>
                <a:cs typeface="Helvetica"/>
              </a:rPr>
              <a:t>cursos internos de GP y </a:t>
            </a:r>
            <a:r>
              <a:rPr lang="es-ES" sz="1800" dirty="0" smtClean="0">
                <a:latin typeface="Helvetica"/>
                <a:cs typeface="Helvetica"/>
              </a:rPr>
              <a:t>SIG</a:t>
            </a:r>
          </a:p>
          <a:p>
            <a:pPr>
              <a:spcBef>
                <a:spcPts val="600"/>
              </a:spcBef>
            </a:pPr>
            <a:r>
              <a:rPr lang="es-ES" sz="1800" dirty="0" smtClean="0">
                <a:latin typeface="Helvetica"/>
                <a:cs typeface="Helvetica"/>
              </a:rPr>
              <a:t>[+] Existencia de convenios marcos con </a:t>
            </a:r>
            <a:r>
              <a:rPr lang="es-ES" sz="1800" dirty="0" err="1">
                <a:latin typeface="Helvetica"/>
                <a:cs typeface="Helvetica"/>
              </a:rPr>
              <a:t>UdelaR</a:t>
            </a:r>
            <a:r>
              <a:rPr lang="es-ES" sz="1800" dirty="0">
                <a:latin typeface="Helvetica"/>
                <a:cs typeface="Helvetica"/>
              </a:rPr>
              <a:t>, UTE-CONEX, ITC, </a:t>
            </a:r>
            <a:r>
              <a:rPr lang="es-ES" sz="1800" dirty="0" err="1">
                <a:latin typeface="Helvetica"/>
                <a:cs typeface="Helvetica"/>
              </a:rPr>
              <a:t>etc</a:t>
            </a:r>
            <a:endParaRPr lang="es-ES" sz="1800" dirty="0" smtClean="0">
              <a:latin typeface="Helvetica"/>
              <a:cs typeface="Helvetica"/>
            </a:endParaRPr>
          </a:p>
          <a:p>
            <a:pPr>
              <a:spcBef>
                <a:spcPts val="600"/>
              </a:spcBef>
            </a:pPr>
            <a:endParaRPr lang="es-ES" sz="1800" dirty="0">
              <a:latin typeface="Helvetica"/>
              <a:cs typeface="Helvetica"/>
            </a:endParaRPr>
          </a:p>
          <a:p>
            <a:pPr>
              <a:spcBef>
                <a:spcPts val="600"/>
              </a:spcBef>
            </a:pPr>
            <a:endParaRPr lang="es-UY" sz="1800" dirty="0"/>
          </a:p>
        </p:txBody>
      </p:sp>
      <p:pic>
        <p:nvPicPr>
          <p:cNvPr id="29" name="Imagen 28" descr="Imagen que contiene dibujo, luz&#10;&#10;Descripción generada automáticamente">
            <a:extLst>
              <a:ext uri="{FF2B5EF4-FFF2-40B4-BE49-F238E27FC236}">
                <a16:creationId xmlns:a16="http://schemas.microsoft.com/office/drawing/2014/main" id="{13DF5D98-1915-2898-D6BC-25027D9DA5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7840" y="4263903"/>
            <a:ext cx="429264" cy="429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983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Y" smtClean="0"/>
              <a:t>26</a:t>
            </a:fld>
            <a:endParaRPr lang="es-UY"/>
          </a:p>
        </p:txBody>
      </p:sp>
      <p:sp>
        <p:nvSpPr>
          <p:cNvPr id="27" name="CuadroTexto 26"/>
          <p:cNvSpPr txBox="1"/>
          <p:nvPr/>
        </p:nvSpPr>
        <p:spPr>
          <a:xfrm>
            <a:off x="388058" y="266056"/>
            <a:ext cx="89874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2400" b="1" dirty="0" smtClean="0">
                <a:solidFill>
                  <a:schemeClr val="accent1"/>
                </a:solidFill>
                <a:latin typeface="Helvetica" panose="020B0604020202020204" pitchFamily="34" charset="0"/>
              </a:rPr>
              <a:t>2.3 Resumen de factores interno y externos: </a:t>
            </a:r>
            <a:endParaRPr lang="es-UY" sz="2400" b="1" dirty="0">
              <a:solidFill>
                <a:schemeClr val="accent1"/>
              </a:solidFill>
              <a:latin typeface="Helvetica" panose="020B0604020202020204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388058" y="841089"/>
            <a:ext cx="8616999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s-ES" sz="1800" dirty="0" smtClean="0">
                <a:latin typeface="Helvetica"/>
                <a:cs typeface="Helvetica"/>
              </a:rPr>
              <a:t>[-] Competencia por recursos</a:t>
            </a:r>
          </a:p>
          <a:p>
            <a:pPr>
              <a:spcBef>
                <a:spcPts val="600"/>
              </a:spcBef>
            </a:pPr>
            <a:r>
              <a:rPr lang="es-ES" sz="1800" dirty="0" smtClean="0">
                <a:latin typeface="Helvetica"/>
                <a:cs typeface="Helvetica"/>
              </a:rPr>
              <a:t>[-] Eliminación de cargos OPP</a:t>
            </a:r>
          </a:p>
          <a:p>
            <a:pPr>
              <a:spcBef>
                <a:spcPts val="600"/>
              </a:spcBef>
            </a:pPr>
            <a:r>
              <a:rPr lang="es-ES" sz="1800" dirty="0" smtClean="0">
                <a:latin typeface="Helvetica"/>
                <a:cs typeface="Helvetica"/>
              </a:rPr>
              <a:t>[-] Restricciones económicas</a:t>
            </a:r>
          </a:p>
          <a:p>
            <a:pPr>
              <a:spcBef>
                <a:spcPts val="600"/>
              </a:spcBef>
            </a:pPr>
            <a:r>
              <a:rPr lang="es-ES" sz="1800" dirty="0" smtClean="0">
                <a:latin typeface="Helvetica"/>
                <a:cs typeface="Helvetica"/>
              </a:rPr>
              <a:t>[-] Falta de herramientas y técnicas ágiles</a:t>
            </a:r>
          </a:p>
          <a:p>
            <a:pPr>
              <a:spcBef>
                <a:spcPts val="600"/>
              </a:spcBef>
            </a:pPr>
            <a:r>
              <a:rPr lang="es-ES" sz="1800" dirty="0" smtClean="0">
                <a:latin typeface="Helvetica"/>
                <a:cs typeface="Helvetica"/>
              </a:rPr>
              <a:t>[-] Falta de relevamiento de necesidades y expectativas interesados SMGG </a:t>
            </a:r>
          </a:p>
          <a:p>
            <a:pPr>
              <a:spcBef>
                <a:spcPts val="600"/>
              </a:spcBef>
            </a:pPr>
            <a:r>
              <a:rPr lang="es-ES" sz="1800" dirty="0" smtClean="0">
                <a:latin typeface="Helvetica"/>
                <a:cs typeface="Helvetica"/>
              </a:rPr>
              <a:t>[-] Falta de intercambio de información relevante de la empresa</a:t>
            </a:r>
          </a:p>
          <a:p>
            <a:pPr>
              <a:spcBef>
                <a:spcPts val="600"/>
              </a:spcBef>
            </a:pPr>
            <a:r>
              <a:rPr lang="es-ES" sz="1800" dirty="0" smtClean="0">
                <a:latin typeface="Helvetica"/>
                <a:cs typeface="Helvetica"/>
              </a:rPr>
              <a:t>[-] Resistencias culturales </a:t>
            </a:r>
          </a:p>
          <a:p>
            <a:pPr>
              <a:spcBef>
                <a:spcPts val="600"/>
              </a:spcBef>
            </a:pPr>
            <a:r>
              <a:rPr lang="es-ES" sz="1800" dirty="0" smtClean="0">
                <a:latin typeface="Helvetica"/>
                <a:cs typeface="Helvetica"/>
              </a:rPr>
              <a:t>[-] Cambio de jerarquías </a:t>
            </a:r>
          </a:p>
          <a:p>
            <a:pPr>
              <a:spcBef>
                <a:spcPts val="600"/>
              </a:spcBef>
            </a:pPr>
            <a:r>
              <a:rPr lang="es-ES" sz="1800" dirty="0" smtClean="0">
                <a:latin typeface="Helvetica"/>
                <a:cs typeface="Helvetica"/>
              </a:rPr>
              <a:t>[-] Situaciones de emergencia</a:t>
            </a:r>
          </a:p>
          <a:p>
            <a:pPr>
              <a:spcBef>
                <a:spcPts val="600"/>
              </a:spcBef>
            </a:pPr>
            <a:endParaRPr lang="es-ES" sz="1800" dirty="0">
              <a:latin typeface="Helvetica"/>
              <a:cs typeface="Helvetica"/>
            </a:endParaRPr>
          </a:p>
          <a:p>
            <a:pPr>
              <a:spcBef>
                <a:spcPts val="600"/>
              </a:spcBef>
            </a:pPr>
            <a:endParaRPr lang="es-UY" sz="1800" dirty="0"/>
          </a:p>
        </p:txBody>
      </p:sp>
      <p:pic>
        <p:nvPicPr>
          <p:cNvPr id="28" name="Imagen 27" descr="Icono&#10;&#10;Descripción generada automáticamente">
            <a:extLst>
              <a:ext uri="{FF2B5EF4-FFF2-40B4-BE49-F238E27FC236}">
                <a16:creationId xmlns:a16="http://schemas.microsoft.com/office/drawing/2014/main" id="{A1F882A1-FAA5-608E-8506-326C190BAB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185" y="4207219"/>
            <a:ext cx="429264" cy="402906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86386FAF-A868-B040-643E-E38F46591F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058" y="4207219"/>
            <a:ext cx="429264" cy="429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970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3853946"/>
              </p:ext>
            </p:extLst>
          </p:nvPr>
        </p:nvGraphicFramePr>
        <p:xfrm>
          <a:off x="240475" y="418604"/>
          <a:ext cx="8710551" cy="43819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035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035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0351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460666">
                <a:tc>
                  <a:txBody>
                    <a:bodyPr/>
                    <a:lstStyle/>
                    <a:p>
                      <a:pPr algn="ctr"/>
                      <a:r>
                        <a:rPr lang="es-UY" sz="2400" dirty="0" smtClean="0">
                          <a:latin typeface="Helvetica" panose="020B0604020202020204" pitchFamily="34" charset="0"/>
                        </a:rPr>
                        <a:t>Matriz </a:t>
                      </a:r>
                      <a:r>
                        <a:rPr lang="es-UY" sz="2400" dirty="0" err="1" smtClean="0">
                          <a:latin typeface="Helvetica" panose="020B0604020202020204" pitchFamily="34" charset="0"/>
                        </a:rPr>
                        <a:t>FODA</a:t>
                      </a:r>
                      <a:endParaRPr lang="es-UY" sz="2400" dirty="0">
                        <a:latin typeface="Helvetica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UY" sz="1100" dirty="0"/>
                    </a:p>
                  </a:txBody>
                  <a:tcPr marL="68580" marR="68580" marT="34290" marB="34290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UY" sz="1100" dirty="0"/>
                    </a:p>
                  </a:txBody>
                  <a:tcPr marL="68580" marR="68580" marT="34290" marB="34290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60666">
                <a:tc>
                  <a:txBody>
                    <a:bodyPr/>
                    <a:lstStyle/>
                    <a:p>
                      <a:endParaRPr lang="es-UY" sz="11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UY" sz="1100" dirty="0"/>
                    </a:p>
                  </a:txBody>
                  <a:tcPr marL="68580" marR="68580" marT="34290" marB="34290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UY" sz="1100" dirty="0"/>
                    </a:p>
                  </a:txBody>
                  <a:tcPr marL="68580" marR="68580" marT="34290" marB="34290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60666">
                <a:tc>
                  <a:txBody>
                    <a:bodyPr/>
                    <a:lstStyle/>
                    <a:p>
                      <a:endParaRPr lang="es-UY" sz="11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UY" sz="1100" dirty="0"/>
                    </a:p>
                  </a:txBody>
                  <a:tcPr marL="68580" marR="68580" marT="34290" marB="34290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UY" sz="1100" dirty="0"/>
                    </a:p>
                  </a:txBody>
                  <a:tcPr marL="68580" marR="68580" marT="34290" marB="34290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8" name="CuadroTexto 7"/>
          <p:cNvSpPr txBox="1"/>
          <p:nvPr/>
        </p:nvSpPr>
        <p:spPr>
          <a:xfrm>
            <a:off x="3724485" y="853632"/>
            <a:ext cx="19845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b="1" dirty="0">
                <a:latin typeface="Helvetica" panose="020B0604020202020204" pitchFamily="34" charset="0"/>
              </a:rPr>
              <a:t>Fortalezas (F)</a:t>
            </a:r>
            <a:endParaRPr lang="es-UY" dirty="0">
              <a:latin typeface="Helvetica" panose="020B0604020202020204" pitchFamily="34" charset="0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2599" y="833611"/>
            <a:ext cx="270000" cy="289115"/>
          </a:xfrm>
          <a:prstGeom prst="rect">
            <a:avLst/>
          </a:prstGeom>
        </p:spPr>
      </p:pic>
      <p:sp>
        <p:nvSpPr>
          <p:cNvPr id="10" name="CuadroTexto 9"/>
          <p:cNvSpPr txBox="1"/>
          <p:nvPr/>
        </p:nvSpPr>
        <p:spPr>
          <a:xfrm>
            <a:off x="3254625" y="1163875"/>
            <a:ext cx="25278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dirty="0">
                <a:latin typeface="Helvetica" panose="020B0604020202020204" pitchFamily="34" charset="0"/>
              </a:rPr>
              <a:t>Son los puntos fuertes internos</a:t>
            </a:r>
          </a:p>
        </p:txBody>
      </p:sp>
      <p:sp>
        <p:nvSpPr>
          <p:cNvPr id="12" name="CuadroTexto 11"/>
          <p:cNvSpPr txBox="1"/>
          <p:nvPr/>
        </p:nvSpPr>
        <p:spPr>
          <a:xfrm>
            <a:off x="6547843" y="845726"/>
            <a:ext cx="19845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b="1" dirty="0">
                <a:latin typeface="Helvetica" panose="020B0604020202020204" pitchFamily="34" charset="0"/>
              </a:rPr>
              <a:t>Debilidades (D)</a:t>
            </a:r>
            <a:endParaRPr lang="es-UY" dirty="0">
              <a:latin typeface="Helvetica" panose="020B0604020202020204" pitchFamily="34" charset="0"/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6077983" y="1155969"/>
            <a:ext cx="25278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dirty="0">
                <a:latin typeface="Helvetica" panose="020B0604020202020204" pitchFamily="34" charset="0"/>
              </a:rPr>
              <a:t>Son los puntos débiles internos</a:t>
            </a:r>
          </a:p>
        </p:txBody>
      </p:sp>
      <p:sp>
        <p:nvSpPr>
          <p:cNvPr id="15" name="CuadroTexto 14"/>
          <p:cNvSpPr txBox="1"/>
          <p:nvPr/>
        </p:nvSpPr>
        <p:spPr>
          <a:xfrm>
            <a:off x="963472" y="2162881"/>
            <a:ext cx="19845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b="1" dirty="0">
                <a:latin typeface="Helvetica" panose="020B0604020202020204" pitchFamily="34" charset="0"/>
              </a:rPr>
              <a:t>Oportunidades (O)</a:t>
            </a:r>
            <a:endParaRPr lang="es-UY" dirty="0">
              <a:latin typeface="Helvetica" panose="020B0604020202020204" pitchFamily="34" charset="0"/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493612" y="2473124"/>
            <a:ext cx="25278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dirty="0">
                <a:latin typeface="Helvetica" panose="020B0604020202020204" pitchFamily="34" charset="0"/>
              </a:rPr>
              <a:t>Son las oportunidades que se deben aprovechar</a:t>
            </a:r>
          </a:p>
        </p:txBody>
      </p:sp>
      <p:sp>
        <p:nvSpPr>
          <p:cNvPr id="17" name="CuadroTexto 16"/>
          <p:cNvSpPr txBox="1"/>
          <p:nvPr/>
        </p:nvSpPr>
        <p:spPr>
          <a:xfrm>
            <a:off x="963472" y="3668081"/>
            <a:ext cx="19845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b="1" dirty="0">
                <a:latin typeface="Helvetica" panose="020B0604020202020204" pitchFamily="34" charset="0"/>
              </a:rPr>
              <a:t>Amenazas (A)</a:t>
            </a:r>
            <a:endParaRPr lang="es-UY" dirty="0">
              <a:latin typeface="Helvetica" panose="020B0604020202020204" pitchFamily="34" charset="0"/>
            </a:endParaRPr>
          </a:p>
        </p:txBody>
      </p:sp>
      <p:sp>
        <p:nvSpPr>
          <p:cNvPr id="18" name="CuadroTexto 17"/>
          <p:cNvSpPr txBox="1"/>
          <p:nvPr/>
        </p:nvSpPr>
        <p:spPr>
          <a:xfrm>
            <a:off x="493612" y="3978323"/>
            <a:ext cx="25278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dirty="0">
                <a:latin typeface="Helvetica" panose="020B0604020202020204" pitchFamily="34" charset="0"/>
              </a:rPr>
              <a:t>Son los riesgos externos que se deben afrontar </a:t>
            </a:r>
          </a:p>
        </p:txBody>
      </p:sp>
      <p:pic>
        <p:nvPicPr>
          <p:cNvPr id="19" name="Imagen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7870" y="865934"/>
            <a:ext cx="270000" cy="270000"/>
          </a:xfrm>
          <a:prstGeom prst="rect">
            <a:avLst/>
          </a:prstGeom>
        </p:spPr>
      </p:pic>
      <p:pic>
        <p:nvPicPr>
          <p:cNvPr id="20" name="Imagen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155" y="2203124"/>
            <a:ext cx="270000" cy="270000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155" y="3691659"/>
            <a:ext cx="270000" cy="253421"/>
          </a:xfrm>
          <a:prstGeom prst="rect">
            <a:avLst/>
          </a:prstGeom>
        </p:spPr>
      </p:pic>
      <p:sp>
        <p:nvSpPr>
          <p:cNvPr id="21" name="CuadroTexto 20"/>
          <p:cNvSpPr txBox="1"/>
          <p:nvPr/>
        </p:nvSpPr>
        <p:spPr>
          <a:xfrm>
            <a:off x="3740114" y="2075551"/>
            <a:ext cx="21648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b="1" dirty="0" err="1">
                <a:latin typeface="Helvetica" panose="020B0604020202020204" pitchFamily="34" charset="0"/>
              </a:rPr>
              <a:t>FO</a:t>
            </a:r>
            <a:endParaRPr lang="es-UY" b="1" dirty="0">
              <a:latin typeface="Helvetica" panose="020B0604020202020204" pitchFamily="34" charset="0"/>
            </a:endParaRPr>
          </a:p>
          <a:p>
            <a:r>
              <a:rPr lang="es-UY" b="1" dirty="0">
                <a:latin typeface="Helvetica" panose="020B0604020202020204" pitchFamily="34" charset="0"/>
              </a:rPr>
              <a:t>Estrategia de éxito</a:t>
            </a:r>
            <a:endParaRPr lang="es-UY" dirty="0">
              <a:latin typeface="Helvetica" panose="020B0604020202020204" pitchFamily="34" charset="0"/>
            </a:endParaRPr>
          </a:p>
        </p:txBody>
      </p:sp>
      <p:sp>
        <p:nvSpPr>
          <p:cNvPr id="22" name="CuadroTexto 21"/>
          <p:cNvSpPr txBox="1"/>
          <p:nvPr/>
        </p:nvSpPr>
        <p:spPr>
          <a:xfrm>
            <a:off x="3332599" y="2555017"/>
            <a:ext cx="263475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dirty="0">
                <a:latin typeface="Helvetica" panose="020B0604020202020204" pitchFamily="34" charset="0"/>
              </a:rPr>
              <a:t>Es la estrategia a seguir con base en las fortalezas y oportunidades detectadas</a:t>
            </a:r>
          </a:p>
        </p:txBody>
      </p:sp>
      <p:sp>
        <p:nvSpPr>
          <p:cNvPr id="23" name="CuadroTexto 22"/>
          <p:cNvSpPr txBox="1"/>
          <p:nvPr/>
        </p:nvSpPr>
        <p:spPr>
          <a:xfrm>
            <a:off x="6459521" y="2075551"/>
            <a:ext cx="25279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b="1" dirty="0">
                <a:latin typeface="Helvetica" panose="020B0604020202020204" pitchFamily="34" charset="0"/>
              </a:rPr>
              <a:t>DO</a:t>
            </a:r>
          </a:p>
          <a:p>
            <a:r>
              <a:rPr lang="es-UY" b="1" dirty="0">
                <a:latin typeface="Helvetica" panose="020B0604020202020204" pitchFamily="34" charset="0"/>
              </a:rPr>
              <a:t>Estrategia de adaptación</a:t>
            </a:r>
            <a:endParaRPr lang="es-UY" dirty="0">
              <a:latin typeface="Helvetica" panose="020B0604020202020204" pitchFamily="34" charset="0"/>
            </a:endParaRPr>
          </a:p>
        </p:txBody>
      </p:sp>
      <p:sp>
        <p:nvSpPr>
          <p:cNvPr id="24" name="CuadroTexto 23"/>
          <p:cNvSpPr txBox="1"/>
          <p:nvPr/>
        </p:nvSpPr>
        <p:spPr>
          <a:xfrm>
            <a:off x="6123258" y="2555017"/>
            <a:ext cx="25278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dirty="0">
                <a:latin typeface="Helvetica" panose="020B0604020202020204" pitchFamily="34" charset="0"/>
              </a:rPr>
              <a:t>Es la estrategia a seguir con base en las debilidades y oportunidades</a:t>
            </a:r>
          </a:p>
        </p:txBody>
      </p:sp>
      <p:sp>
        <p:nvSpPr>
          <p:cNvPr id="25" name="CuadroTexto 24"/>
          <p:cNvSpPr txBox="1"/>
          <p:nvPr/>
        </p:nvSpPr>
        <p:spPr>
          <a:xfrm>
            <a:off x="3733390" y="3460331"/>
            <a:ext cx="21648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b="1" dirty="0">
                <a:latin typeface="Helvetica" panose="020B0604020202020204" pitchFamily="34" charset="0"/>
              </a:rPr>
              <a:t>FA</a:t>
            </a:r>
          </a:p>
          <a:p>
            <a:r>
              <a:rPr lang="es-UY" b="1" dirty="0">
                <a:latin typeface="Helvetica" panose="020B0604020202020204" pitchFamily="34" charset="0"/>
              </a:rPr>
              <a:t>Estrategia de reacción </a:t>
            </a:r>
            <a:endParaRPr lang="es-UY" dirty="0">
              <a:latin typeface="Helvetica" panose="020B0604020202020204" pitchFamily="34" charset="0"/>
            </a:endParaRPr>
          </a:p>
        </p:txBody>
      </p:sp>
      <p:sp>
        <p:nvSpPr>
          <p:cNvPr id="26" name="CuadroTexto 25"/>
          <p:cNvSpPr txBox="1"/>
          <p:nvPr/>
        </p:nvSpPr>
        <p:spPr>
          <a:xfrm>
            <a:off x="3325876" y="3939797"/>
            <a:ext cx="263475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dirty="0">
                <a:latin typeface="Helvetica" panose="020B0604020202020204" pitchFamily="34" charset="0"/>
              </a:rPr>
              <a:t>Es la estrategia a seguir con base en las fortalezas </a:t>
            </a:r>
            <a:r>
              <a:rPr lang="es-UY">
                <a:latin typeface="Helvetica" panose="020B0604020202020204" pitchFamily="34" charset="0"/>
              </a:rPr>
              <a:t>y amenazas </a:t>
            </a:r>
            <a:r>
              <a:rPr lang="es-UY" dirty="0">
                <a:latin typeface="Helvetica" panose="020B0604020202020204" pitchFamily="34" charset="0"/>
              </a:rPr>
              <a:t>detectadas</a:t>
            </a:r>
          </a:p>
        </p:txBody>
      </p:sp>
      <p:sp>
        <p:nvSpPr>
          <p:cNvPr id="27" name="CuadroTexto 26"/>
          <p:cNvSpPr txBox="1"/>
          <p:nvPr/>
        </p:nvSpPr>
        <p:spPr>
          <a:xfrm>
            <a:off x="6452799" y="3460331"/>
            <a:ext cx="2645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b="1" dirty="0">
                <a:latin typeface="Helvetica" panose="020B0604020202020204" pitchFamily="34" charset="0"/>
              </a:rPr>
              <a:t>DA</a:t>
            </a:r>
          </a:p>
          <a:p>
            <a:r>
              <a:rPr lang="es-UY" b="1" dirty="0">
                <a:latin typeface="Helvetica" panose="020B0604020202020204" pitchFamily="34" charset="0"/>
              </a:rPr>
              <a:t>Estrategia de supervivencia</a:t>
            </a:r>
            <a:endParaRPr lang="es-UY" dirty="0">
              <a:latin typeface="Helvetica" panose="020B0604020202020204" pitchFamily="34" charset="0"/>
            </a:endParaRPr>
          </a:p>
        </p:txBody>
      </p:sp>
      <p:sp>
        <p:nvSpPr>
          <p:cNvPr id="28" name="CuadroTexto 27"/>
          <p:cNvSpPr txBox="1"/>
          <p:nvPr/>
        </p:nvSpPr>
        <p:spPr>
          <a:xfrm>
            <a:off x="6116534" y="3939797"/>
            <a:ext cx="25278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dirty="0">
                <a:latin typeface="Helvetica" panose="020B0604020202020204" pitchFamily="34" charset="0"/>
              </a:rPr>
              <a:t>Es la estrategia a seguir con base en las debilidades y amenazas detectadas</a:t>
            </a: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2614" y="3559178"/>
            <a:ext cx="270000" cy="305841"/>
          </a:xfrm>
          <a:prstGeom prst="rect">
            <a:avLst/>
          </a:prstGeom>
        </p:spPr>
      </p:pic>
      <p:pic>
        <p:nvPicPr>
          <p:cNvPr id="30" name="Imagen 2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5297" y="2203124"/>
            <a:ext cx="270000" cy="270000"/>
          </a:xfrm>
          <a:prstGeom prst="rect">
            <a:avLst/>
          </a:prstGeom>
        </p:spPr>
      </p:pic>
      <p:pic>
        <p:nvPicPr>
          <p:cNvPr id="31" name="Imagen 3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5297" y="3541171"/>
            <a:ext cx="270000" cy="317788"/>
          </a:xfrm>
          <a:prstGeom prst="rect">
            <a:avLst/>
          </a:prstGeom>
        </p:spPr>
      </p:pic>
      <p:pic>
        <p:nvPicPr>
          <p:cNvPr id="32" name="Imagen 3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1690" y="2178886"/>
            <a:ext cx="270000" cy="289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04841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412439" y="141142"/>
            <a:ext cx="7764882" cy="550621"/>
          </a:xfrm>
        </p:spPr>
        <p:txBody>
          <a:bodyPr anchor="ctr"/>
          <a:lstStyle/>
          <a:p>
            <a:r>
              <a:rPr lang="es-UY" sz="2400" dirty="0" smtClean="0">
                <a:solidFill>
                  <a:srgbClr val="0070C0"/>
                </a:solidFill>
                <a:latin typeface="Helvetica"/>
                <a:cs typeface="Helvetica"/>
              </a:rPr>
              <a:t>2.3 Factores </a:t>
            </a:r>
            <a:r>
              <a:rPr lang="es-UY" sz="2400" dirty="0">
                <a:solidFill>
                  <a:srgbClr val="0070C0"/>
                </a:solidFill>
                <a:latin typeface="Helvetica"/>
                <a:cs typeface="Helvetica"/>
              </a:rPr>
              <a:t>con más </a:t>
            </a:r>
            <a:r>
              <a:rPr lang="es-UY" sz="2400" dirty="0" smtClean="0">
                <a:solidFill>
                  <a:srgbClr val="0070C0"/>
                </a:solidFill>
                <a:latin typeface="Helvetica"/>
                <a:cs typeface="Helvetica"/>
              </a:rPr>
              <a:t>hallazgos en FODA</a:t>
            </a:r>
            <a:endParaRPr lang="es-UY" sz="2400" dirty="0">
              <a:latin typeface="Helvetica"/>
              <a:cs typeface="Helvetica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Y" smtClean="0"/>
              <a:t>28</a:t>
            </a:fld>
            <a:endParaRPr lang="es-UY"/>
          </a:p>
        </p:txBody>
      </p:sp>
      <p:graphicFrame>
        <p:nvGraphicFramePr>
          <p:cNvPr id="9" name="Gráfico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60156901"/>
              </p:ext>
            </p:extLst>
          </p:nvPr>
        </p:nvGraphicFramePr>
        <p:xfrm>
          <a:off x="1047750" y="835817"/>
          <a:ext cx="7048500" cy="39140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11548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412439" y="141142"/>
            <a:ext cx="7764882" cy="550621"/>
          </a:xfrm>
        </p:spPr>
        <p:txBody>
          <a:bodyPr anchor="ctr"/>
          <a:lstStyle/>
          <a:p>
            <a:r>
              <a:rPr lang="es-UY" sz="2400" dirty="0" smtClean="0">
                <a:solidFill>
                  <a:srgbClr val="0070C0"/>
                </a:solidFill>
                <a:latin typeface="Helvetica"/>
                <a:cs typeface="Helvetica"/>
              </a:rPr>
              <a:t>2.4 Estrategias – Áreas principales de trabajo</a:t>
            </a:r>
            <a:endParaRPr lang="es-UY" sz="2400" dirty="0">
              <a:latin typeface="Helvetica"/>
              <a:cs typeface="Helvetica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Y" smtClean="0"/>
              <a:t>29</a:t>
            </a:fld>
            <a:endParaRPr lang="es-UY"/>
          </a:p>
        </p:txBody>
      </p:sp>
      <p:sp>
        <p:nvSpPr>
          <p:cNvPr id="3" name="CuadroTexto 2"/>
          <p:cNvSpPr txBox="1"/>
          <p:nvPr/>
        </p:nvSpPr>
        <p:spPr>
          <a:xfrm>
            <a:off x="1517832" y="1866287"/>
            <a:ext cx="7649851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Evaluar escenarios de participación en la planificación estratégica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>
                <a:latin typeface="Helvetica" panose="020B0604020202020204" pitchFamily="34" charset="0"/>
                <a:cs typeface="Helvetica" panose="020B0604020202020204" pitchFamily="34" charset="0"/>
              </a:rPr>
              <a:t>Definir portafolio de Mejora de </a:t>
            </a:r>
            <a:r>
              <a:rPr lang="es-ES" sz="1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Gestión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>
                <a:latin typeface="Helvetica" panose="020B0604020202020204" pitchFamily="34" charset="0"/>
                <a:cs typeface="Helvetica" panose="020B0604020202020204" pitchFamily="34" charset="0"/>
              </a:rPr>
              <a:t>Nuevo ciclo de mejora Modelo Compromiso con la Gestión </a:t>
            </a:r>
            <a:r>
              <a:rPr lang="es-ES" sz="1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Pública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>
                <a:latin typeface="Helvetica" panose="020B0604020202020204" pitchFamily="34" charset="0"/>
                <a:cs typeface="Helvetica" panose="020B0604020202020204" pitchFamily="34" charset="0"/>
              </a:rPr>
              <a:t>Ofrecer nuevos servicios: diagnósticos, gestión del cambio, retrospectivas, etc</a:t>
            </a:r>
            <a:r>
              <a:rPr lang="es-ES" sz="1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>
                <a:latin typeface="Helvetica" panose="020B0604020202020204" pitchFamily="34" charset="0"/>
                <a:cs typeface="Helvetica" panose="020B0604020202020204" pitchFamily="34" charset="0"/>
              </a:rPr>
              <a:t>Relevamiento de necesidades y expectativas de partes </a:t>
            </a:r>
            <a:r>
              <a:rPr lang="es-ES" sz="1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interesadas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>
                <a:latin typeface="Helvetica" panose="020B0604020202020204" pitchFamily="34" charset="0"/>
                <a:cs typeface="Helvetica" panose="020B0604020202020204" pitchFamily="34" charset="0"/>
              </a:rPr>
              <a:t>Optimizar indicadores del área</a:t>
            </a:r>
            <a:endParaRPr lang="es-UY" sz="16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Reuniones </a:t>
            </a:r>
            <a:r>
              <a:rPr lang="es-ES" sz="1600" dirty="0">
                <a:latin typeface="Helvetica" panose="020B0604020202020204" pitchFamily="34" charset="0"/>
                <a:cs typeface="Helvetica" panose="020B0604020202020204" pitchFamily="34" charset="0"/>
              </a:rPr>
              <a:t>más frecuentes de planificación interna</a:t>
            </a:r>
            <a:endParaRPr lang="es-UY" sz="16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>
                <a:latin typeface="Helvetica" panose="020B0604020202020204" pitchFamily="34" charset="0"/>
                <a:cs typeface="Helvetica" panose="020B0604020202020204" pitchFamily="34" charset="0"/>
              </a:rPr>
              <a:t>Generar solicitudes de trabajo </a:t>
            </a:r>
            <a:r>
              <a:rPr lang="es-ES" sz="1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SIG</a:t>
            </a:r>
            <a:endParaRPr lang="es-UY" sz="16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1511300" y="3988129"/>
            <a:ext cx="71657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Implementar herramientas tecnológicas para la gestión ágil y colaborativa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>
                <a:latin typeface="Helvetica" panose="020B0604020202020204" pitchFamily="34" charset="0"/>
                <a:cs typeface="Helvetica" panose="020B0604020202020204" pitchFamily="34" charset="0"/>
              </a:rPr>
              <a:t>Implementar metodologías ágiles en proyectos </a:t>
            </a:r>
            <a:endParaRPr lang="es-UY" sz="16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UY" sz="16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1517832" y="688360"/>
            <a:ext cx="493115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>
                <a:latin typeface="Helvetica" panose="020B0604020202020204" pitchFamily="34" charset="0"/>
                <a:cs typeface="Helvetica" panose="020B0604020202020204" pitchFamily="34" charset="0"/>
              </a:rPr>
              <a:t>Análisis y propuesta de estructura </a:t>
            </a:r>
            <a:endParaRPr lang="es-UY" sz="16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Proponer capacitación </a:t>
            </a:r>
            <a:r>
              <a:rPr lang="es-ES" sz="1600" dirty="0">
                <a:latin typeface="Helvetica" panose="020B0604020202020204" pitchFamily="34" charset="0"/>
                <a:cs typeface="Helvetica" panose="020B0604020202020204" pitchFamily="34" charset="0"/>
              </a:rPr>
              <a:t>a recibir y brindar</a:t>
            </a:r>
            <a:endParaRPr lang="es-UY" sz="16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>
                <a:latin typeface="Helvetica" panose="020B0604020202020204" pitchFamily="34" charset="0"/>
                <a:cs typeface="Helvetica" panose="020B0604020202020204" pitchFamily="34" charset="0"/>
              </a:rPr>
              <a:t>Realizar talleres para la elaboración de equipos</a:t>
            </a:r>
            <a:endParaRPr lang="es-UY" sz="16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Realizar talleres </a:t>
            </a:r>
            <a:r>
              <a:rPr lang="es-ES" sz="1600" dirty="0">
                <a:latin typeface="Helvetica" panose="020B0604020202020204" pitchFamily="34" charset="0"/>
                <a:cs typeface="Helvetica" panose="020B0604020202020204" pitchFamily="34" charset="0"/>
              </a:rPr>
              <a:t>a roles </a:t>
            </a:r>
            <a:r>
              <a:rPr lang="es-ES" sz="1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específicos en </a:t>
            </a:r>
            <a:r>
              <a:rPr lang="es-ES" sz="1600" dirty="0">
                <a:latin typeface="Helvetica" panose="020B0604020202020204" pitchFamily="34" charset="0"/>
                <a:cs typeface="Helvetica" panose="020B0604020202020204" pitchFamily="34" charset="0"/>
              </a:rPr>
              <a:t>proyectos</a:t>
            </a:r>
            <a:endParaRPr lang="es-UY" sz="16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262716" y="1357639"/>
            <a:ext cx="10406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Personas </a:t>
            </a:r>
            <a:endParaRPr lang="es-UY" b="1" dirty="0">
              <a:solidFill>
                <a:srgbClr val="0070C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4" name="CuadroTexto 23"/>
          <p:cNvSpPr txBox="1"/>
          <p:nvPr/>
        </p:nvSpPr>
        <p:spPr>
          <a:xfrm>
            <a:off x="257382" y="2895297"/>
            <a:ext cx="9909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Procesos</a:t>
            </a:r>
            <a:endParaRPr lang="es-UY" b="1" dirty="0">
              <a:solidFill>
                <a:srgbClr val="0070C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5" name="CuadroTexto 24"/>
          <p:cNvSpPr txBox="1"/>
          <p:nvPr/>
        </p:nvSpPr>
        <p:spPr>
          <a:xfrm>
            <a:off x="257382" y="4385779"/>
            <a:ext cx="11769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Tecnología </a:t>
            </a:r>
            <a:endParaRPr lang="es-UY" b="1" dirty="0">
              <a:solidFill>
                <a:srgbClr val="0070C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30" name="Gráfico 1" descr="Usuarios con relleno sólido">
            <a:extLst>
              <a:ext uri="{FF2B5EF4-FFF2-40B4-BE49-F238E27FC236}">
                <a16:creationId xmlns:a16="http://schemas.microsoft.com/office/drawing/2014/main" id="{9F691A10-B173-2FEB-514E-B6142E031F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25938" y="844324"/>
            <a:ext cx="653864" cy="653864"/>
          </a:xfrm>
          <a:prstGeom prst="rect">
            <a:avLst/>
          </a:prstGeom>
        </p:spPr>
      </p:pic>
      <p:pic>
        <p:nvPicPr>
          <p:cNvPr id="31" name="Gráfico 2" descr="Interfaz de la experiencia de usuario con relleno sólido">
            <a:extLst>
              <a:ext uri="{FF2B5EF4-FFF2-40B4-BE49-F238E27FC236}">
                <a16:creationId xmlns:a16="http://schemas.microsoft.com/office/drawing/2014/main" id="{E36F3187-4767-9492-319D-DC26D782918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25938" y="3777650"/>
            <a:ext cx="645815" cy="645815"/>
          </a:xfrm>
          <a:prstGeom prst="rect">
            <a:avLst/>
          </a:prstGeom>
        </p:spPr>
      </p:pic>
      <p:pic>
        <p:nvPicPr>
          <p:cNvPr id="32" name="Gráfico 3" descr="Flujo de trabajo con relleno sólido">
            <a:extLst>
              <a:ext uri="{FF2B5EF4-FFF2-40B4-BE49-F238E27FC236}">
                <a16:creationId xmlns:a16="http://schemas.microsoft.com/office/drawing/2014/main" id="{D6211E89-CFE0-F99F-1AD2-79DECEBB99C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57401" y="2263410"/>
            <a:ext cx="747133" cy="719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0633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s-UY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Temas</a:t>
            </a:r>
            <a:endParaRPr lang="es-UY" sz="24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Y" smtClean="0"/>
              <a:t>3</a:t>
            </a:fld>
            <a:endParaRPr lang="es-UY"/>
          </a:p>
        </p:txBody>
      </p:sp>
      <p:sp>
        <p:nvSpPr>
          <p:cNvPr id="11" name="CuadroTexto 10"/>
          <p:cNvSpPr txBox="1"/>
          <p:nvPr/>
        </p:nvSpPr>
        <p:spPr>
          <a:xfrm>
            <a:off x="547611" y="1257353"/>
            <a:ext cx="859638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chemeClr val="accent1"/>
              </a:buClr>
              <a:buFont typeface="+mj-lt"/>
              <a:buAutoNum type="arabicPeriod"/>
            </a:pPr>
            <a:r>
              <a:rPr lang="es-UY" sz="2400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Plan </a:t>
            </a:r>
            <a:r>
              <a:rPr lang="es-UY" sz="24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de Acción Mejora de Gestión </a:t>
            </a:r>
            <a:r>
              <a:rPr lang="es-UY" sz="2400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2023</a:t>
            </a:r>
          </a:p>
          <a:p>
            <a:pPr marL="457200" indent="-457200">
              <a:buClr>
                <a:schemeClr val="accent1"/>
              </a:buClr>
              <a:buFont typeface="+mj-lt"/>
              <a:buAutoNum type="arabicPeriod"/>
            </a:pPr>
            <a:r>
              <a:rPr lang="es-ES" sz="2400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Metodología de trabajo</a:t>
            </a:r>
            <a:endParaRPr lang="es-UY" sz="2400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541337" lvl="4">
              <a:buClr>
                <a:schemeClr val="accent1"/>
              </a:buClr>
            </a:pPr>
            <a:r>
              <a:rPr lang="es-UY" sz="2400" dirty="0" smtClean="0">
                <a:solidFill>
                  <a:schemeClr val="accent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2.1</a:t>
            </a:r>
            <a:r>
              <a:rPr lang="es-UY" sz="2400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Modelo Compromiso </a:t>
            </a:r>
            <a:r>
              <a:rPr lang="es-UY" sz="24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con la Gestión </a:t>
            </a:r>
            <a:r>
              <a:rPr lang="es-UY" sz="2400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Pública</a:t>
            </a:r>
          </a:p>
          <a:p>
            <a:pPr marL="541337" lvl="4">
              <a:buClr>
                <a:schemeClr val="accent1"/>
              </a:buClr>
            </a:pPr>
            <a:r>
              <a:rPr lang="es-ES" sz="2400" dirty="0" smtClean="0">
                <a:solidFill>
                  <a:schemeClr val="accent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2.2</a:t>
            </a:r>
            <a:r>
              <a:rPr lang="es-ES" sz="2400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Manifiesto ágil</a:t>
            </a:r>
          </a:p>
          <a:p>
            <a:pPr marL="541337" lvl="4">
              <a:buClr>
                <a:schemeClr val="accent1"/>
              </a:buClr>
            </a:pPr>
            <a:r>
              <a:rPr lang="es-ES" sz="2400" dirty="0" smtClean="0">
                <a:solidFill>
                  <a:schemeClr val="accent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2.3</a:t>
            </a:r>
            <a:r>
              <a:rPr lang="es-ES" sz="2400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FODA </a:t>
            </a:r>
          </a:p>
          <a:p>
            <a:pPr marL="541337" lvl="4">
              <a:buClr>
                <a:schemeClr val="accent1"/>
              </a:buClr>
            </a:pPr>
            <a:r>
              <a:rPr lang="es-ES" sz="2400" dirty="0" smtClean="0">
                <a:solidFill>
                  <a:schemeClr val="accent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2.4</a:t>
            </a:r>
            <a:r>
              <a:rPr lang="es-ES" sz="2400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Priorización de estrategias</a:t>
            </a:r>
            <a:endParaRPr lang="es-UY" sz="2400" dirty="0" smtClean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457200" indent="-457200">
              <a:buClr>
                <a:schemeClr val="accent1"/>
              </a:buClr>
              <a:buFont typeface="+mj-lt"/>
              <a:buAutoNum type="arabicPeriod"/>
            </a:pPr>
            <a:r>
              <a:rPr lang="es-UY" sz="2400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Próximos pasos</a:t>
            </a:r>
          </a:p>
          <a:p>
            <a:pPr marL="457200" indent="-457200">
              <a:buClr>
                <a:schemeClr val="accent1"/>
              </a:buClr>
              <a:buFont typeface="+mj-lt"/>
              <a:buAutoNum type="arabicPeriod"/>
            </a:pPr>
            <a:endParaRPr lang="es-UY" sz="2400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0836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412439" y="141142"/>
            <a:ext cx="7764882" cy="550621"/>
          </a:xfrm>
        </p:spPr>
        <p:txBody>
          <a:bodyPr anchor="ctr"/>
          <a:lstStyle/>
          <a:p>
            <a:r>
              <a:rPr lang="es-UY" sz="2400" dirty="0" smtClean="0">
                <a:solidFill>
                  <a:srgbClr val="0070C0"/>
                </a:solidFill>
                <a:latin typeface="Helvetica"/>
                <a:cs typeface="Helvetica"/>
              </a:rPr>
              <a:t>2.4 Herramienta de priorización</a:t>
            </a:r>
            <a:endParaRPr lang="es-UY" sz="2400" dirty="0">
              <a:latin typeface="Helvetica"/>
              <a:cs typeface="Helvetica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Y" smtClean="0"/>
              <a:t>30</a:t>
            </a:fld>
            <a:endParaRPr lang="es-UY"/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0557301"/>
              </p:ext>
            </p:extLst>
          </p:nvPr>
        </p:nvGraphicFramePr>
        <p:xfrm>
          <a:off x="1103947" y="967686"/>
          <a:ext cx="6769100" cy="3200400"/>
        </p:xfrm>
        <a:graphic>
          <a:graphicData uri="http://schemas.openxmlformats.org/drawingml/2006/table">
            <a:tbl>
              <a:tblPr/>
              <a:tblGrid>
                <a:gridCol w="3429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4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84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84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84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842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842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842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842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842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842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842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266700">
                <a:tc rowSpan="10">
                  <a:txBody>
                    <a:bodyPr/>
                    <a:lstStyle/>
                    <a:p>
                      <a:pPr algn="ctr" fontAlgn="ctr"/>
                      <a:r>
                        <a:rPr lang="es-UY" sz="16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ALTO      </a:t>
                      </a:r>
                      <a:r>
                        <a:rPr lang="es-UY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 IMPACTO </a:t>
                      </a:r>
                      <a:r>
                        <a:rPr lang="es-UY" sz="16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      BAJO </a:t>
                      </a:r>
                    </a:p>
                  </a:txBody>
                  <a:tcPr marL="0" marR="0" marT="0" marB="0" vert="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endParaRPr lang="es-UY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UY" sz="16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UY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6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6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6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6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UY" sz="16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UY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7DD7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6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7DD7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6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7DD7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6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7DD7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6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7DD7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6700">
                <a:tc v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t"/>
                      <a:endParaRPr lang="es-UY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6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6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6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6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6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6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DD7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6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DD7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6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DD7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6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DD7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6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DD7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6700">
                <a:tc v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t"/>
                      <a:endParaRPr lang="es-UY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6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6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6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6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6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6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DD7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6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DD7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6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DD7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6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DD7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6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DD7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6700">
                <a:tc v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t"/>
                      <a:endParaRPr lang="es-UY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6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6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6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6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6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6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DD7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6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DD7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6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DD7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6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DD7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6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DD7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6700">
                <a:tc v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t"/>
                      <a:endParaRPr lang="es-UY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6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6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6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6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6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6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DD7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6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DD7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6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DD7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6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DD7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6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DD7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6700">
                <a:tc v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t"/>
                      <a:endParaRPr lang="es-UY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6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0DD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6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0DD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6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0DD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6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0DD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6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0DD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6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6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6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6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6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A969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6700">
                <a:tc v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t"/>
                      <a:endParaRPr lang="es-UY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UY" sz="16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UY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DD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6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DD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6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DD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6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DD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6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DD7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UY" sz="16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s-UY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6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6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6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6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969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6700">
                <a:tc v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t"/>
                      <a:endParaRPr lang="es-UY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6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DD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6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DD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6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DD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6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DD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6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DD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6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6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6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6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6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969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6700">
                <a:tc v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t"/>
                      <a:endParaRPr lang="es-UY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6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DD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6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DD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6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DD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6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DD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6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DD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6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6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6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6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6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969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66700">
                <a:tc v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t"/>
                      <a:endParaRPr lang="es-UY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6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DD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6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DD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6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DD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6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DD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6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DD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6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6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6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6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600" b="0" i="0" u="none" strike="noStrike"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969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l" fontAlgn="b"/>
                      <a:endParaRPr lang="es-UY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UY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endParaRPr lang="es-UY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endParaRPr lang="es-UY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endParaRPr lang="es-UY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endParaRPr lang="es-UY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endParaRPr lang="es-UY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endParaRPr lang="es-UY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endParaRPr lang="es-UY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endParaRPr lang="es-UY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endParaRPr lang="es-UY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endParaRPr lang="es-UY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l" fontAlgn="b"/>
                      <a:endParaRPr lang="es-UY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UY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es-UY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BAJO                             </a:t>
                      </a:r>
                      <a:r>
                        <a:rPr lang="es-UY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     DIFICULTAD                                 </a:t>
                      </a:r>
                      <a:r>
                        <a:rPr lang="es-UY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ALTO</a:t>
                      </a:r>
                      <a:endParaRPr lang="es-UY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6" name="CuadroTexto 3">
            <a:extLst>
              <a:ext uri="{FF2B5EF4-FFF2-40B4-BE49-F238E27FC236}">
                <a16:creationId xmlns:a16="http://schemas.microsoft.com/office/drawing/2014/main" id="{F87F19B0-3128-D261-CD69-8EA0A20A42A0}"/>
              </a:ext>
            </a:extLst>
          </p:cNvPr>
          <p:cNvSpPr txBox="1"/>
          <p:nvPr/>
        </p:nvSpPr>
        <p:spPr>
          <a:xfrm>
            <a:off x="2241550" y="1093468"/>
            <a:ext cx="2676525" cy="1035050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200" b="1" dirty="0"/>
              <a:t>1-</a:t>
            </a:r>
            <a:r>
              <a:rPr lang="es-ES" sz="1200" b="1" baseline="0" dirty="0"/>
              <a:t> Iniciativa prioritaria</a:t>
            </a:r>
          </a:p>
          <a:p>
            <a:r>
              <a:rPr lang="es-ES" sz="1200" baseline="0" dirty="0"/>
              <a:t>Promover de inmediato, ganar apoyo</a:t>
            </a:r>
          </a:p>
          <a:p>
            <a:r>
              <a:rPr lang="es-ES" sz="1200" baseline="0" dirty="0"/>
              <a:t>En fases, para lograr éxitos tempranos </a:t>
            </a:r>
            <a:endParaRPr lang="es-ES" sz="1200" dirty="0"/>
          </a:p>
        </p:txBody>
      </p:sp>
      <p:sp>
        <p:nvSpPr>
          <p:cNvPr id="7" name="CuadroTexto 4">
            <a:extLst>
              <a:ext uri="{FF2B5EF4-FFF2-40B4-BE49-F238E27FC236}">
                <a16:creationId xmlns:a16="http://schemas.microsoft.com/office/drawing/2014/main" id="{F93951C7-8686-2E04-6A1F-2149117104EF}"/>
              </a:ext>
            </a:extLst>
          </p:cNvPr>
          <p:cNvSpPr txBox="1"/>
          <p:nvPr/>
        </p:nvSpPr>
        <p:spPr>
          <a:xfrm>
            <a:off x="2235200" y="2644456"/>
            <a:ext cx="2714625" cy="844550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200" b="1"/>
              <a:t>2-</a:t>
            </a:r>
            <a:r>
              <a:rPr lang="es-ES" sz="1200" b="1" baseline="0"/>
              <a:t> Éxitos tempranos (quick wins)</a:t>
            </a:r>
          </a:p>
          <a:p>
            <a:r>
              <a:rPr lang="es-ES" sz="1200" baseline="0"/>
              <a:t>Lo antes posible</a:t>
            </a:r>
          </a:p>
          <a:p>
            <a:r>
              <a:rPr lang="es-ES" sz="1200" baseline="0"/>
              <a:t>Alineados a la inciativa temprana</a:t>
            </a:r>
          </a:p>
          <a:p>
            <a:r>
              <a:rPr lang="es-ES" sz="1200" baseline="0"/>
              <a:t>Difundir éxitos</a:t>
            </a:r>
            <a:endParaRPr lang="es-ES" sz="1200"/>
          </a:p>
        </p:txBody>
      </p:sp>
      <p:sp>
        <p:nvSpPr>
          <p:cNvPr id="8" name="CuadroTexto 5">
            <a:extLst>
              <a:ext uri="{FF2B5EF4-FFF2-40B4-BE49-F238E27FC236}">
                <a16:creationId xmlns:a16="http://schemas.microsoft.com/office/drawing/2014/main" id="{35C49379-5230-14B7-4C76-61670AAE2553}"/>
              </a:ext>
            </a:extLst>
          </p:cNvPr>
          <p:cNvSpPr txBox="1"/>
          <p:nvPr/>
        </p:nvSpPr>
        <p:spPr>
          <a:xfrm>
            <a:off x="5197475" y="1101406"/>
            <a:ext cx="2589213" cy="1031875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200" b="1"/>
              <a:t>3-Iniciativas a largo plazo </a:t>
            </a:r>
          </a:p>
          <a:p>
            <a:r>
              <a:rPr lang="es-ES" sz="1200" baseline="0"/>
              <a:t>Gestión del cambio</a:t>
            </a:r>
          </a:p>
          <a:p>
            <a:r>
              <a:rPr lang="es-ES" sz="1200" baseline="0"/>
              <a:t>Identificar o promover necesidades</a:t>
            </a:r>
          </a:p>
          <a:p>
            <a:r>
              <a:rPr lang="es-ES" sz="1200" baseline="0"/>
              <a:t>Ganar apoyos</a:t>
            </a:r>
          </a:p>
          <a:p>
            <a:r>
              <a:rPr lang="es-ES" sz="1200" baseline="0"/>
              <a:t>Plantear etapas</a:t>
            </a:r>
          </a:p>
        </p:txBody>
      </p:sp>
      <p:sp>
        <p:nvSpPr>
          <p:cNvPr id="9" name="CuadroTexto 6">
            <a:extLst>
              <a:ext uri="{FF2B5EF4-FFF2-40B4-BE49-F238E27FC236}">
                <a16:creationId xmlns:a16="http://schemas.microsoft.com/office/drawing/2014/main" id="{C6B79C13-8546-A826-44AE-D54E2DD730AD}"/>
              </a:ext>
            </a:extLst>
          </p:cNvPr>
          <p:cNvSpPr txBox="1"/>
          <p:nvPr/>
        </p:nvSpPr>
        <p:spPr>
          <a:xfrm>
            <a:off x="5189538" y="2653981"/>
            <a:ext cx="2595562" cy="855662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200" b="1"/>
              <a:t>Mínima o nula prioridad</a:t>
            </a:r>
          </a:p>
          <a:p>
            <a:r>
              <a:rPr lang="es-ES" sz="1200"/>
              <a:t>Descartarla</a:t>
            </a:r>
            <a:r>
              <a:rPr lang="es-ES" sz="1200" baseline="0"/>
              <a:t> hasta nuevo ciclo de planificación de la SGMG</a:t>
            </a:r>
            <a:endParaRPr lang="es-ES" sz="1200"/>
          </a:p>
        </p:txBody>
      </p:sp>
    </p:spTree>
    <p:extLst>
      <p:ext uri="{BB962C8B-B14F-4D97-AF65-F5344CB8AC3E}">
        <p14:creationId xmlns:p14="http://schemas.microsoft.com/office/powerpoint/2010/main" val="2106489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412439" y="141142"/>
            <a:ext cx="7764882" cy="550621"/>
          </a:xfrm>
        </p:spPr>
        <p:txBody>
          <a:bodyPr anchor="ctr"/>
          <a:lstStyle/>
          <a:p>
            <a:r>
              <a:rPr lang="es-UY" sz="2400" dirty="0" smtClean="0">
                <a:solidFill>
                  <a:srgbClr val="0070C0"/>
                </a:solidFill>
                <a:latin typeface="Helvetica"/>
                <a:cs typeface="Helvetica"/>
              </a:rPr>
              <a:t>2.4 Herramienta de priorización</a:t>
            </a:r>
            <a:endParaRPr lang="es-UY" sz="2400" dirty="0">
              <a:latin typeface="Helvetica"/>
              <a:cs typeface="Helvetica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Y" smtClean="0"/>
              <a:t>31</a:t>
            </a:fld>
            <a:endParaRPr lang="es-UY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 rotWithShape="1">
          <a:blip r:embed="rId2"/>
          <a:srcRect l="977" t="21897" r="73292" b="12629"/>
          <a:stretch/>
        </p:blipFill>
        <p:spPr>
          <a:xfrm rot="20595718">
            <a:off x="887181" y="968215"/>
            <a:ext cx="2431897" cy="3480726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 rotWithShape="1">
          <a:blip r:embed="rId3"/>
          <a:srcRect l="977" t="21680" r="85853" b="18699"/>
          <a:stretch/>
        </p:blipFill>
        <p:spPr>
          <a:xfrm rot="521595">
            <a:off x="3104324" y="823845"/>
            <a:ext cx="1765916" cy="4496547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4"/>
          <a:srcRect l="977" t="22548" r="75365" b="14363"/>
          <a:stretch/>
        </p:blipFill>
        <p:spPr>
          <a:xfrm rot="21252833">
            <a:off x="5254599" y="698094"/>
            <a:ext cx="2747052" cy="4120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659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8"/>
          <p:cNvSpPr/>
          <p:nvPr/>
        </p:nvSpPr>
        <p:spPr>
          <a:xfrm>
            <a:off x="5725650" y="909615"/>
            <a:ext cx="1875600" cy="1852800"/>
          </a:xfrm>
          <a:prstGeom prst="ellipse">
            <a:avLst/>
          </a:prstGeom>
          <a:noFill/>
          <a:ln w="9525" cap="flat" cmpd="sng">
            <a:solidFill>
              <a:srgbClr val="CFD8DC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118;p18"/>
          <p:cNvSpPr txBox="1">
            <a:spLocks noGrp="1"/>
          </p:cNvSpPr>
          <p:nvPr>
            <p:ph type="ctrTitle" idx="4294967295"/>
          </p:nvPr>
        </p:nvSpPr>
        <p:spPr>
          <a:xfrm>
            <a:off x="604797" y="1182125"/>
            <a:ext cx="5113091" cy="2634568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s-UY" sz="32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Próximos pasos</a:t>
            </a:r>
            <a:endParaRPr lang="es-UY" sz="32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120" name="Google Shape;120;p18"/>
          <p:cNvCxnSpPr/>
          <p:nvPr/>
        </p:nvCxnSpPr>
        <p:spPr>
          <a:xfrm rot="10800000" flipH="1">
            <a:off x="6805299" y="540952"/>
            <a:ext cx="143700" cy="377100"/>
          </a:xfrm>
          <a:prstGeom prst="straightConnector1">
            <a:avLst/>
          </a:prstGeom>
          <a:noFill/>
          <a:ln w="9525" cap="flat" cmpd="sng">
            <a:solidFill>
              <a:srgbClr val="CFD8DC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1" name="Google Shape;121;p18"/>
          <p:cNvCxnSpPr/>
          <p:nvPr/>
        </p:nvCxnSpPr>
        <p:spPr>
          <a:xfrm flipH="1">
            <a:off x="7451750" y="1182125"/>
            <a:ext cx="337200" cy="131100"/>
          </a:xfrm>
          <a:prstGeom prst="straightConnector1">
            <a:avLst/>
          </a:prstGeom>
          <a:noFill/>
          <a:ln w="9525" cap="flat" cmpd="sng">
            <a:solidFill>
              <a:srgbClr val="CFD8DC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2" name="Google Shape;122;p18"/>
          <p:cNvCxnSpPr>
            <a:endCxn id="117" idx="6"/>
          </p:cNvCxnSpPr>
          <p:nvPr/>
        </p:nvCxnSpPr>
        <p:spPr>
          <a:xfrm rot="10800000">
            <a:off x="7601250" y="1836015"/>
            <a:ext cx="998100" cy="98100"/>
          </a:xfrm>
          <a:prstGeom prst="straightConnector1">
            <a:avLst/>
          </a:prstGeom>
          <a:noFill/>
          <a:ln w="9525" cap="flat" cmpd="sng">
            <a:solidFill>
              <a:srgbClr val="CFD8D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3" name="Google Shape;123;p18"/>
          <p:cNvSpPr/>
          <p:nvPr/>
        </p:nvSpPr>
        <p:spPr>
          <a:xfrm>
            <a:off x="5875408" y="1057537"/>
            <a:ext cx="1576200" cy="1556700"/>
          </a:xfrm>
          <a:prstGeom prst="ellipse">
            <a:avLst/>
          </a:prstGeom>
          <a:noFill/>
          <a:ln w="19050" cap="flat" cmpd="sng">
            <a:solidFill>
              <a:srgbClr val="CFD8D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24" name="Google Shape;124;p18"/>
          <p:cNvGrpSpPr/>
          <p:nvPr/>
        </p:nvGrpSpPr>
        <p:grpSpPr>
          <a:xfrm>
            <a:off x="6224310" y="1351742"/>
            <a:ext cx="878284" cy="816182"/>
            <a:chOff x="5972700" y="2330200"/>
            <a:chExt cx="411625" cy="387275"/>
          </a:xfrm>
        </p:grpSpPr>
        <p:sp>
          <p:nvSpPr>
            <p:cNvPr id="125" name="Google Shape;125;p18"/>
            <p:cNvSpPr/>
            <p:nvPr/>
          </p:nvSpPr>
          <p:spPr>
            <a:xfrm>
              <a:off x="5972700" y="2476950"/>
              <a:ext cx="98050" cy="219825"/>
            </a:xfrm>
            <a:custGeom>
              <a:avLst/>
              <a:gdLst/>
              <a:ahLst/>
              <a:cxnLst/>
              <a:rect l="l" t="t" r="r" b="b"/>
              <a:pathLst>
                <a:path w="3922" h="8793" fill="none" extrusionOk="0">
                  <a:moveTo>
                    <a:pt x="0" y="0"/>
                  </a:moveTo>
                  <a:lnTo>
                    <a:pt x="0" y="8792"/>
                  </a:lnTo>
                  <a:lnTo>
                    <a:pt x="3921" y="8792"/>
                  </a:lnTo>
                  <a:lnTo>
                    <a:pt x="3921" y="0"/>
                  </a:lnTo>
                  <a:lnTo>
                    <a:pt x="0" y="0"/>
                  </a:lnTo>
                  <a:close/>
                  <a:moveTo>
                    <a:pt x="2411" y="2411"/>
                  </a:moveTo>
                  <a:lnTo>
                    <a:pt x="2411" y="2411"/>
                  </a:lnTo>
                  <a:lnTo>
                    <a:pt x="2265" y="2387"/>
                  </a:lnTo>
                  <a:lnTo>
                    <a:pt x="2143" y="2363"/>
                  </a:lnTo>
                  <a:lnTo>
                    <a:pt x="2022" y="2290"/>
                  </a:lnTo>
                  <a:lnTo>
                    <a:pt x="1924" y="2216"/>
                  </a:lnTo>
                  <a:lnTo>
                    <a:pt x="1827" y="2095"/>
                  </a:lnTo>
                  <a:lnTo>
                    <a:pt x="1754" y="1973"/>
                  </a:lnTo>
                  <a:lnTo>
                    <a:pt x="1729" y="1851"/>
                  </a:lnTo>
                  <a:lnTo>
                    <a:pt x="1705" y="1705"/>
                  </a:lnTo>
                  <a:lnTo>
                    <a:pt x="1705" y="1705"/>
                  </a:lnTo>
                  <a:lnTo>
                    <a:pt x="1729" y="1559"/>
                  </a:lnTo>
                  <a:lnTo>
                    <a:pt x="1754" y="1437"/>
                  </a:lnTo>
                  <a:lnTo>
                    <a:pt x="1827" y="1315"/>
                  </a:lnTo>
                  <a:lnTo>
                    <a:pt x="1924" y="1218"/>
                  </a:lnTo>
                  <a:lnTo>
                    <a:pt x="2022" y="1120"/>
                  </a:lnTo>
                  <a:lnTo>
                    <a:pt x="2143" y="1072"/>
                  </a:lnTo>
                  <a:lnTo>
                    <a:pt x="2265" y="1023"/>
                  </a:lnTo>
                  <a:lnTo>
                    <a:pt x="2411" y="999"/>
                  </a:lnTo>
                  <a:lnTo>
                    <a:pt x="2411" y="999"/>
                  </a:lnTo>
                  <a:lnTo>
                    <a:pt x="2557" y="1023"/>
                  </a:lnTo>
                  <a:lnTo>
                    <a:pt x="2679" y="1072"/>
                  </a:lnTo>
                  <a:lnTo>
                    <a:pt x="2801" y="1120"/>
                  </a:lnTo>
                  <a:lnTo>
                    <a:pt x="2898" y="1218"/>
                  </a:lnTo>
                  <a:lnTo>
                    <a:pt x="2996" y="1315"/>
                  </a:lnTo>
                  <a:lnTo>
                    <a:pt x="3069" y="1437"/>
                  </a:lnTo>
                  <a:lnTo>
                    <a:pt x="3093" y="1559"/>
                  </a:lnTo>
                  <a:lnTo>
                    <a:pt x="3118" y="1705"/>
                  </a:lnTo>
                  <a:lnTo>
                    <a:pt x="3118" y="1705"/>
                  </a:lnTo>
                  <a:lnTo>
                    <a:pt x="3093" y="1851"/>
                  </a:lnTo>
                  <a:lnTo>
                    <a:pt x="3069" y="1973"/>
                  </a:lnTo>
                  <a:lnTo>
                    <a:pt x="2996" y="2095"/>
                  </a:lnTo>
                  <a:lnTo>
                    <a:pt x="2898" y="2216"/>
                  </a:lnTo>
                  <a:lnTo>
                    <a:pt x="2801" y="2290"/>
                  </a:lnTo>
                  <a:lnTo>
                    <a:pt x="2679" y="2363"/>
                  </a:lnTo>
                  <a:lnTo>
                    <a:pt x="2557" y="2387"/>
                  </a:lnTo>
                  <a:lnTo>
                    <a:pt x="2411" y="2411"/>
                  </a:lnTo>
                  <a:lnTo>
                    <a:pt x="2411" y="2411"/>
                  </a:lnTo>
                  <a:close/>
                </a:path>
              </a:pathLst>
            </a:custGeom>
            <a:noFill/>
            <a:ln w="19050" cap="rnd" cmpd="sng">
              <a:solidFill>
                <a:srgbClr val="0091E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91EA"/>
                </a:solidFill>
              </a:endParaRPr>
            </a:p>
          </p:txBody>
        </p:sp>
        <p:sp>
          <p:nvSpPr>
            <p:cNvPr id="126" name="Google Shape;126;p18"/>
            <p:cNvSpPr/>
            <p:nvPr/>
          </p:nvSpPr>
          <p:spPr>
            <a:xfrm>
              <a:off x="6078025" y="2330200"/>
              <a:ext cx="306300" cy="387275"/>
            </a:xfrm>
            <a:custGeom>
              <a:avLst/>
              <a:gdLst/>
              <a:ahLst/>
              <a:cxnLst/>
              <a:rect l="l" t="t" r="r" b="b"/>
              <a:pathLst>
                <a:path w="12252" h="15491" fill="none" extrusionOk="0">
                  <a:moveTo>
                    <a:pt x="1" y="13396"/>
                  </a:moveTo>
                  <a:lnTo>
                    <a:pt x="1511" y="13396"/>
                  </a:lnTo>
                  <a:lnTo>
                    <a:pt x="1511" y="13396"/>
                  </a:lnTo>
                  <a:lnTo>
                    <a:pt x="1998" y="13639"/>
                  </a:lnTo>
                  <a:lnTo>
                    <a:pt x="2680" y="13932"/>
                  </a:lnTo>
                  <a:lnTo>
                    <a:pt x="3556" y="14273"/>
                  </a:lnTo>
                  <a:lnTo>
                    <a:pt x="4531" y="14638"/>
                  </a:lnTo>
                  <a:lnTo>
                    <a:pt x="5578" y="14955"/>
                  </a:lnTo>
                  <a:lnTo>
                    <a:pt x="6114" y="15101"/>
                  </a:lnTo>
                  <a:lnTo>
                    <a:pt x="6650" y="15222"/>
                  </a:lnTo>
                  <a:lnTo>
                    <a:pt x="7161" y="15344"/>
                  </a:lnTo>
                  <a:lnTo>
                    <a:pt x="7672" y="15417"/>
                  </a:lnTo>
                  <a:lnTo>
                    <a:pt x="8135" y="15466"/>
                  </a:lnTo>
                  <a:lnTo>
                    <a:pt x="8598" y="15490"/>
                  </a:lnTo>
                  <a:lnTo>
                    <a:pt x="8598" y="15490"/>
                  </a:lnTo>
                  <a:lnTo>
                    <a:pt x="9377" y="15490"/>
                  </a:lnTo>
                  <a:lnTo>
                    <a:pt x="9791" y="15466"/>
                  </a:lnTo>
                  <a:lnTo>
                    <a:pt x="10181" y="15417"/>
                  </a:lnTo>
                  <a:lnTo>
                    <a:pt x="10522" y="15320"/>
                  </a:lnTo>
                  <a:lnTo>
                    <a:pt x="10692" y="15271"/>
                  </a:lnTo>
                  <a:lnTo>
                    <a:pt x="10814" y="15222"/>
                  </a:lnTo>
                  <a:lnTo>
                    <a:pt x="10936" y="15149"/>
                  </a:lnTo>
                  <a:lnTo>
                    <a:pt x="11033" y="15052"/>
                  </a:lnTo>
                  <a:lnTo>
                    <a:pt x="11082" y="14955"/>
                  </a:lnTo>
                  <a:lnTo>
                    <a:pt x="11131" y="14833"/>
                  </a:lnTo>
                  <a:lnTo>
                    <a:pt x="11204" y="14126"/>
                  </a:lnTo>
                  <a:lnTo>
                    <a:pt x="11204" y="14126"/>
                  </a:lnTo>
                  <a:lnTo>
                    <a:pt x="11180" y="13956"/>
                  </a:lnTo>
                  <a:lnTo>
                    <a:pt x="11131" y="13810"/>
                  </a:lnTo>
                  <a:lnTo>
                    <a:pt x="11033" y="13664"/>
                  </a:lnTo>
                  <a:lnTo>
                    <a:pt x="10887" y="13542"/>
                  </a:lnTo>
                  <a:lnTo>
                    <a:pt x="10887" y="13542"/>
                  </a:lnTo>
                  <a:lnTo>
                    <a:pt x="11009" y="13518"/>
                  </a:lnTo>
                  <a:lnTo>
                    <a:pt x="11131" y="13469"/>
                  </a:lnTo>
                  <a:lnTo>
                    <a:pt x="11253" y="13420"/>
                  </a:lnTo>
                  <a:lnTo>
                    <a:pt x="11350" y="13323"/>
                  </a:lnTo>
                  <a:lnTo>
                    <a:pt x="11423" y="13225"/>
                  </a:lnTo>
                  <a:lnTo>
                    <a:pt x="11496" y="13104"/>
                  </a:lnTo>
                  <a:lnTo>
                    <a:pt x="11545" y="12957"/>
                  </a:lnTo>
                  <a:lnTo>
                    <a:pt x="11569" y="12836"/>
                  </a:lnTo>
                  <a:lnTo>
                    <a:pt x="11642" y="11959"/>
                  </a:lnTo>
                  <a:lnTo>
                    <a:pt x="11642" y="11959"/>
                  </a:lnTo>
                  <a:lnTo>
                    <a:pt x="11642" y="11837"/>
                  </a:lnTo>
                  <a:lnTo>
                    <a:pt x="11642" y="11740"/>
                  </a:lnTo>
                  <a:lnTo>
                    <a:pt x="11618" y="11618"/>
                  </a:lnTo>
                  <a:lnTo>
                    <a:pt x="11569" y="11521"/>
                  </a:lnTo>
                  <a:lnTo>
                    <a:pt x="11447" y="11350"/>
                  </a:lnTo>
                  <a:lnTo>
                    <a:pt x="11374" y="11277"/>
                  </a:lnTo>
                  <a:lnTo>
                    <a:pt x="11301" y="11204"/>
                  </a:lnTo>
                  <a:lnTo>
                    <a:pt x="11301" y="11204"/>
                  </a:lnTo>
                  <a:lnTo>
                    <a:pt x="11423" y="11180"/>
                  </a:lnTo>
                  <a:lnTo>
                    <a:pt x="11521" y="11131"/>
                  </a:lnTo>
                  <a:lnTo>
                    <a:pt x="11618" y="11058"/>
                  </a:lnTo>
                  <a:lnTo>
                    <a:pt x="11715" y="10960"/>
                  </a:lnTo>
                  <a:lnTo>
                    <a:pt x="11788" y="10863"/>
                  </a:lnTo>
                  <a:lnTo>
                    <a:pt x="11837" y="10766"/>
                  </a:lnTo>
                  <a:lnTo>
                    <a:pt x="11886" y="10644"/>
                  </a:lnTo>
                  <a:lnTo>
                    <a:pt x="11910" y="10498"/>
                  </a:lnTo>
                  <a:lnTo>
                    <a:pt x="11983" y="9645"/>
                  </a:lnTo>
                  <a:lnTo>
                    <a:pt x="11983" y="9645"/>
                  </a:lnTo>
                  <a:lnTo>
                    <a:pt x="11983" y="9523"/>
                  </a:lnTo>
                  <a:lnTo>
                    <a:pt x="11983" y="9402"/>
                  </a:lnTo>
                  <a:lnTo>
                    <a:pt x="11959" y="9280"/>
                  </a:lnTo>
                  <a:lnTo>
                    <a:pt x="11910" y="9182"/>
                  </a:lnTo>
                  <a:lnTo>
                    <a:pt x="11861" y="9085"/>
                  </a:lnTo>
                  <a:lnTo>
                    <a:pt x="11788" y="9012"/>
                  </a:lnTo>
                  <a:lnTo>
                    <a:pt x="11715" y="8939"/>
                  </a:lnTo>
                  <a:lnTo>
                    <a:pt x="11618" y="8866"/>
                  </a:lnTo>
                  <a:lnTo>
                    <a:pt x="11618" y="8866"/>
                  </a:lnTo>
                  <a:lnTo>
                    <a:pt x="11715" y="8841"/>
                  </a:lnTo>
                  <a:lnTo>
                    <a:pt x="11813" y="8768"/>
                  </a:lnTo>
                  <a:lnTo>
                    <a:pt x="11910" y="8695"/>
                  </a:lnTo>
                  <a:lnTo>
                    <a:pt x="11983" y="8622"/>
                  </a:lnTo>
                  <a:lnTo>
                    <a:pt x="12056" y="8525"/>
                  </a:lnTo>
                  <a:lnTo>
                    <a:pt x="12105" y="8427"/>
                  </a:lnTo>
                  <a:lnTo>
                    <a:pt x="12129" y="8306"/>
                  </a:lnTo>
                  <a:lnTo>
                    <a:pt x="12154" y="8184"/>
                  </a:lnTo>
                  <a:lnTo>
                    <a:pt x="12251" y="7307"/>
                  </a:lnTo>
                  <a:lnTo>
                    <a:pt x="12251" y="7307"/>
                  </a:lnTo>
                  <a:lnTo>
                    <a:pt x="12227" y="7185"/>
                  </a:lnTo>
                  <a:lnTo>
                    <a:pt x="12202" y="7064"/>
                  </a:lnTo>
                  <a:lnTo>
                    <a:pt x="12154" y="6966"/>
                  </a:lnTo>
                  <a:lnTo>
                    <a:pt x="12105" y="6869"/>
                  </a:lnTo>
                  <a:lnTo>
                    <a:pt x="12032" y="6771"/>
                  </a:lnTo>
                  <a:lnTo>
                    <a:pt x="11935" y="6698"/>
                  </a:lnTo>
                  <a:lnTo>
                    <a:pt x="11715" y="6552"/>
                  </a:lnTo>
                  <a:lnTo>
                    <a:pt x="11472" y="6430"/>
                  </a:lnTo>
                  <a:lnTo>
                    <a:pt x="11180" y="6333"/>
                  </a:lnTo>
                  <a:lnTo>
                    <a:pt x="10863" y="6260"/>
                  </a:lnTo>
                  <a:lnTo>
                    <a:pt x="10546" y="6211"/>
                  </a:lnTo>
                  <a:lnTo>
                    <a:pt x="10546" y="6211"/>
                  </a:lnTo>
                  <a:lnTo>
                    <a:pt x="9864" y="6114"/>
                  </a:lnTo>
                  <a:lnTo>
                    <a:pt x="8817" y="6016"/>
                  </a:lnTo>
                  <a:lnTo>
                    <a:pt x="7575" y="5943"/>
                  </a:lnTo>
                  <a:lnTo>
                    <a:pt x="6309" y="5870"/>
                  </a:lnTo>
                  <a:lnTo>
                    <a:pt x="6309" y="5870"/>
                  </a:lnTo>
                  <a:lnTo>
                    <a:pt x="6479" y="5578"/>
                  </a:lnTo>
                  <a:lnTo>
                    <a:pt x="6625" y="5237"/>
                  </a:lnTo>
                  <a:lnTo>
                    <a:pt x="6771" y="4872"/>
                  </a:lnTo>
                  <a:lnTo>
                    <a:pt x="6869" y="4482"/>
                  </a:lnTo>
                  <a:lnTo>
                    <a:pt x="6966" y="4092"/>
                  </a:lnTo>
                  <a:lnTo>
                    <a:pt x="7064" y="3678"/>
                  </a:lnTo>
                  <a:lnTo>
                    <a:pt x="7161" y="2875"/>
                  </a:lnTo>
                  <a:lnTo>
                    <a:pt x="7234" y="2144"/>
                  </a:lnTo>
                  <a:lnTo>
                    <a:pt x="7283" y="1535"/>
                  </a:lnTo>
                  <a:lnTo>
                    <a:pt x="7283" y="975"/>
                  </a:lnTo>
                  <a:lnTo>
                    <a:pt x="7283" y="975"/>
                  </a:lnTo>
                  <a:lnTo>
                    <a:pt x="7283" y="804"/>
                  </a:lnTo>
                  <a:lnTo>
                    <a:pt x="7210" y="609"/>
                  </a:lnTo>
                  <a:lnTo>
                    <a:pt x="7137" y="463"/>
                  </a:lnTo>
                  <a:lnTo>
                    <a:pt x="7015" y="317"/>
                  </a:lnTo>
                  <a:lnTo>
                    <a:pt x="6869" y="171"/>
                  </a:lnTo>
                  <a:lnTo>
                    <a:pt x="6698" y="98"/>
                  </a:lnTo>
                  <a:lnTo>
                    <a:pt x="6503" y="25"/>
                  </a:lnTo>
                  <a:lnTo>
                    <a:pt x="6309" y="1"/>
                  </a:lnTo>
                  <a:lnTo>
                    <a:pt x="6309" y="1"/>
                  </a:lnTo>
                  <a:lnTo>
                    <a:pt x="5943" y="25"/>
                  </a:lnTo>
                  <a:lnTo>
                    <a:pt x="5700" y="74"/>
                  </a:lnTo>
                  <a:lnTo>
                    <a:pt x="5505" y="147"/>
                  </a:lnTo>
                  <a:lnTo>
                    <a:pt x="5359" y="220"/>
                  </a:lnTo>
                  <a:lnTo>
                    <a:pt x="5359" y="220"/>
                  </a:lnTo>
                  <a:lnTo>
                    <a:pt x="4969" y="1462"/>
                  </a:lnTo>
                  <a:lnTo>
                    <a:pt x="4774" y="2022"/>
                  </a:lnTo>
                  <a:lnTo>
                    <a:pt x="4579" y="2534"/>
                  </a:lnTo>
                  <a:lnTo>
                    <a:pt x="4385" y="2996"/>
                  </a:lnTo>
                  <a:lnTo>
                    <a:pt x="4190" y="3386"/>
                  </a:lnTo>
                  <a:lnTo>
                    <a:pt x="4019" y="3678"/>
                  </a:lnTo>
                  <a:lnTo>
                    <a:pt x="3873" y="3922"/>
                  </a:lnTo>
                  <a:lnTo>
                    <a:pt x="3873" y="3922"/>
                  </a:lnTo>
                  <a:lnTo>
                    <a:pt x="3654" y="4141"/>
                  </a:lnTo>
                  <a:lnTo>
                    <a:pt x="3313" y="4482"/>
                  </a:lnTo>
                  <a:lnTo>
                    <a:pt x="2509" y="5237"/>
                  </a:lnTo>
                  <a:lnTo>
                    <a:pt x="1438" y="6211"/>
                  </a:lnTo>
                  <a:lnTo>
                    <a:pt x="1" y="6211"/>
                  </a:lnTo>
                </a:path>
              </a:pathLst>
            </a:custGeom>
            <a:noFill/>
            <a:ln w="19050" cap="rnd" cmpd="sng">
              <a:solidFill>
                <a:srgbClr val="0091E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91EA"/>
                </a:solidFill>
              </a:endParaRPr>
            </a:p>
          </p:txBody>
        </p:sp>
      </p:grpSp>
      <p:sp>
        <p:nvSpPr>
          <p:cNvPr id="127" name="Google Shape;127;p18"/>
          <p:cNvSpPr txBox="1">
            <a:spLocks noGrp="1"/>
          </p:cNvSpPr>
          <p:nvPr>
            <p:ph type="sldNum" idx="12"/>
          </p:nvPr>
        </p:nvSpPr>
        <p:spPr>
          <a:xfrm>
            <a:off x="84043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97641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s-UY" sz="2400" dirty="0" smtClean="0"/>
              <a:t>3. Próximos pasos</a:t>
            </a:r>
            <a:endParaRPr lang="es-ES" sz="240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Y" smtClean="0"/>
              <a:t>33</a:t>
            </a:fld>
            <a:endParaRPr lang="es-UY"/>
          </a:p>
        </p:txBody>
      </p:sp>
      <p:sp>
        <p:nvSpPr>
          <p:cNvPr id="3" name="CuadroTexto 2"/>
          <p:cNvSpPr txBox="1"/>
          <p:nvPr/>
        </p:nvSpPr>
        <p:spPr>
          <a:xfrm>
            <a:off x="465036" y="1089755"/>
            <a:ext cx="821369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chemeClr val="accent1"/>
              </a:buClr>
              <a:buFont typeface="+mj-lt"/>
              <a:buAutoNum type="arabicPeriod"/>
            </a:pPr>
            <a:r>
              <a:rPr lang="es-ES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Intercambio con la Comunidad de </a:t>
            </a:r>
            <a:r>
              <a:rPr lang="es-ES" sz="24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PMOs</a:t>
            </a:r>
            <a:r>
              <a:rPr lang="es-ES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del Estado</a:t>
            </a:r>
            <a:endParaRPr lang="es-UY" sz="2400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457200" indent="-457200">
              <a:buClr>
                <a:schemeClr val="accent1"/>
              </a:buClr>
              <a:buFont typeface="+mj-lt"/>
              <a:buAutoNum type="arabicPeriod"/>
            </a:pPr>
            <a:r>
              <a:rPr lang="es-ES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Definir hoja de ruta</a:t>
            </a:r>
          </a:p>
          <a:p>
            <a:pPr marL="457200" indent="-457200">
              <a:buClr>
                <a:schemeClr val="accent1"/>
              </a:buClr>
              <a:buFont typeface="+mj-lt"/>
              <a:buAutoNum type="arabicPeriod"/>
            </a:pPr>
            <a:r>
              <a:rPr lang="es-ES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Implementar acciones corto plazo</a:t>
            </a:r>
          </a:p>
          <a:p>
            <a:pPr marL="457200" indent="-457200">
              <a:buClr>
                <a:schemeClr val="accent1"/>
              </a:buClr>
              <a:buFont typeface="+mj-lt"/>
              <a:buAutoNum type="arabicPeriod"/>
            </a:pPr>
            <a:r>
              <a:rPr lang="es-ES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Evaluar resultados</a:t>
            </a:r>
          </a:p>
          <a:p>
            <a:pPr marL="457200" indent="-457200">
              <a:buClr>
                <a:schemeClr val="accent1"/>
              </a:buClr>
              <a:buFont typeface="+mj-lt"/>
              <a:buAutoNum type="arabicPeriod"/>
            </a:pPr>
            <a:r>
              <a:rPr lang="es-ES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Informar a la Dirección</a:t>
            </a:r>
            <a:endParaRPr lang="es-UY" sz="24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7662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513946" y="1414771"/>
            <a:ext cx="7571700" cy="550621"/>
          </a:xfrm>
        </p:spPr>
        <p:txBody>
          <a:bodyPr anchor="ctr"/>
          <a:lstStyle/>
          <a:p>
            <a:r>
              <a:rPr lang="es-ES" sz="4400" dirty="0" smtClean="0"/>
              <a:t>Muchas gracias</a:t>
            </a:r>
            <a:endParaRPr lang="es-ES" sz="440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Y" smtClean="0"/>
              <a:t>34</a:t>
            </a:fld>
            <a:endParaRPr lang="es-UY"/>
          </a:p>
        </p:txBody>
      </p:sp>
      <p:sp>
        <p:nvSpPr>
          <p:cNvPr id="6" name="CuadroTexto 5"/>
          <p:cNvSpPr txBox="1"/>
          <p:nvPr/>
        </p:nvSpPr>
        <p:spPr>
          <a:xfrm>
            <a:off x="513946" y="2596470"/>
            <a:ext cx="78308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1800" dirty="0">
                <a:solidFill>
                  <a:prstClr val="black"/>
                </a:solidFill>
                <a:latin typeface="Helvetica" panose="020B0604020202020204" pitchFamily="34" charset="0"/>
              </a:rPr>
              <a:t>Contacto: </a:t>
            </a:r>
          </a:p>
          <a:p>
            <a:r>
              <a:rPr lang="es-ES" sz="1800" dirty="0" smtClean="0">
                <a:solidFill>
                  <a:prstClr val="black"/>
                </a:solidFill>
                <a:latin typeface="Helvetica" panose="020B0604020202020204" pitchFamily="34" charset="0"/>
              </a:rPr>
              <a:t>Sub Gerente de Mejora de Gestión </a:t>
            </a:r>
            <a:endParaRPr lang="es-UY" sz="1800" dirty="0" smtClean="0">
              <a:solidFill>
                <a:prstClr val="black"/>
              </a:solidFill>
              <a:latin typeface="Helvetica" panose="020B0604020202020204" pitchFamily="34" charset="0"/>
            </a:endParaRPr>
          </a:p>
          <a:p>
            <a:r>
              <a:rPr lang="es-UY" sz="1800" dirty="0" err="1" smtClean="0">
                <a:solidFill>
                  <a:prstClr val="black"/>
                </a:solidFill>
                <a:latin typeface="Helvetica" panose="020B0604020202020204" pitchFamily="34" charset="0"/>
              </a:rPr>
              <a:t>Mag</a:t>
            </a:r>
            <a:r>
              <a:rPr lang="es-UY" sz="1800" dirty="0" smtClean="0">
                <a:solidFill>
                  <a:prstClr val="black"/>
                </a:solidFill>
                <a:latin typeface="Helvetica" panose="020B0604020202020204" pitchFamily="34" charset="0"/>
              </a:rPr>
              <a:t>. Arq. Laura </a:t>
            </a:r>
            <a:r>
              <a:rPr lang="es-UY" sz="1800" dirty="0" err="1" smtClean="0">
                <a:solidFill>
                  <a:prstClr val="black"/>
                </a:solidFill>
                <a:latin typeface="Helvetica" panose="020B0604020202020204" pitchFamily="34" charset="0"/>
              </a:rPr>
              <a:t>Marsicano</a:t>
            </a:r>
            <a:r>
              <a:rPr lang="es-UY" sz="1800" dirty="0" smtClean="0">
                <a:solidFill>
                  <a:prstClr val="black"/>
                </a:solidFill>
                <a:latin typeface="Helvetica" panose="020B0604020202020204" pitchFamily="34" charset="0"/>
              </a:rPr>
              <a:t>, PMP</a:t>
            </a:r>
            <a:endParaRPr lang="es-UY" sz="1800" dirty="0">
              <a:solidFill>
                <a:prstClr val="black"/>
              </a:solidFill>
              <a:latin typeface="Helvetica" panose="020B0604020202020204" pitchFamily="34" charset="0"/>
            </a:endParaRPr>
          </a:p>
          <a:p>
            <a:r>
              <a:rPr lang="es-UY" sz="1800" dirty="0" smtClean="0">
                <a:solidFill>
                  <a:prstClr val="black"/>
                </a:solidFill>
                <a:latin typeface="Helvetica" panose="020B0604020202020204" pitchFamily="34" charset="0"/>
                <a:hlinkClick r:id="rId2"/>
              </a:rPr>
              <a:t>lmarsicano@ose.com.uy</a:t>
            </a:r>
            <a:r>
              <a:rPr lang="es-UY" sz="1800" dirty="0" smtClean="0">
                <a:solidFill>
                  <a:prstClr val="black"/>
                </a:solidFill>
                <a:latin typeface="Helvetica" panose="020B0604020202020204" pitchFamily="34" charset="0"/>
              </a:rPr>
              <a:t> </a:t>
            </a:r>
            <a:endParaRPr lang="es-UY" sz="1800" dirty="0">
              <a:solidFill>
                <a:prstClr val="black"/>
              </a:solidFill>
              <a:latin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5263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Y" smtClean="0"/>
              <a:t>35</a:t>
            </a:fld>
            <a:endParaRPr lang="es-UY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3293806" cy="550621"/>
          </a:xfrm>
        </p:spPr>
        <p:txBody>
          <a:bodyPr/>
          <a:lstStyle/>
          <a:p>
            <a:r>
              <a:rPr lang="es-UY" dirty="0" smtClean="0"/>
              <a:t>Dinámica</a:t>
            </a:r>
            <a:endParaRPr lang="es-UY" dirty="0"/>
          </a:p>
        </p:txBody>
      </p:sp>
      <p:cxnSp>
        <p:nvCxnSpPr>
          <p:cNvPr id="7" name="Conector recto 6"/>
          <p:cNvCxnSpPr/>
          <p:nvPr/>
        </p:nvCxnSpPr>
        <p:spPr>
          <a:xfrm>
            <a:off x="698090" y="875071"/>
            <a:ext cx="3657600" cy="174031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cto 7"/>
          <p:cNvCxnSpPr/>
          <p:nvPr/>
        </p:nvCxnSpPr>
        <p:spPr>
          <a:xfrm flipV="1">
            <a:off x="4355690" y="875071"/>
            <a:ext cx="3736258" cy="174031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/>
        </p:nvCxnSpPr>
        <p:spPr>
          <a:xfrm>
            <a:off x="4355690" y="2615382"/>
            <a:ext cx="0" cy="233126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uadroTexto 13"/>
          <p:cNvSpPr txBox="1"/>
          <p:nvPr/>
        </p:nvSpPr>
        <p:spPr>
          <a:xfrm>
            <a:off x="2033872" y="0"/>
            <a:ext cx="5734173" cy="5506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>
              <a:buClr>
                <a:schemeClr val="accent1"/>
              </a:buClr>
              <a:buSzPts val="2000"/>
              <a:buFont typeface="Roboto Slab"/>
              <a:buNone/>
              <a:defRPr b="1" baseline="0">
                <a:solidFill>
                  <a:schemeClr val="accent1"/>
                </a:solidFill>
                <a:latin typeface="Helvetica" panose="020B0604020202020204" pitchFamily="34" charset="0"/>
                <a:ea typeface="Roboto Slab"/>
                <a:cs typeface="Helvetica" panose="020B0604020202020204" pitchFamily="34" charset="0"/>
              </a:defRPr>
            </a:lvl1pPr>
            <a:lvl2pPr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</a:defRPr>
            </a:lvl2pPr>
            <a:lvl3pPr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</a:defRPr>
            </a:lvl3pPr>
            <a:lvl4pPr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</a:defRPr>
            </a:lvl4pPr>
            <a:lvl5pPr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</a:defRPr>
            </a:lvl5pPr>
            <a:lvl6pPr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</a:defRPr>
            </a:lvl6pPr>
            <a:lvl7pPr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</a:defRPr>
            </a:lvl7pPr>
            <a:lvl8pPr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</a:defRPr>
            </a:lvl8pPr>
            <a:lvl9pPr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</a:defRPr>
            </a:lvl9pPr>
          </a:lstStyle>
          <a:p>
            <a:r>
              <a:rPr lang="es-UY" dirty="0" smtClean="0"/>
              <a:t>¿Cuáles de las ideas de la presentación, u otras que se les ocurra, resultaría de interés para aplicar en sus ámbitos?</a:t>
            </a:r>
            <a:endParaRPr lang="es-UY" dirty="0"/>
          </a:p>
        </p:txBody>
      </p:sp>
      <p:sp>
        <p:nvSpPr>
          <p:cNvPr id="15" name="CuadroTexto 14"/>
          <p:cNvSpPr txBox="1"/>
          <p:nvPr/>
        </p:nvSpPr>
        <p:spPr>
          <a:xfrm>
            <a:off x="230036" y="4353934"/>
            <a:ext cx="4048107" cy="5927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buClr>
                <a:schemeClr val="accent1"/>
              </a:buClr>
              <a:buSzPts val="2000"/>
              <a:buFont typeface="Roboto Slab"/>
              <a:buNone/>
              <a:defRPr sz="2800" b="1" baseline="0">
                <a:solidFill>
                  <a:schemeClr val="accent1"/>
                </a:solidFill>
                <a:latin typeface="Helvetica" panose="020B0604020202020204" pitchFamily="34" charset="0"/>
                <a:ea typeface="Roboto Slab"/>
                <a:cs typeface="Helvetica" panose="020B0604020202020204" pitchFamily="34" charset="0"/>
                <a:sym typeface="Roboto Slab"/>
              </a:defRPr>
            </a:lvl1pPr>
            <a:lvl2pPr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r>
              <a:rPr lang="es-UY" sz="1400" dirty="0" smtClean="0"/>
              <a:t>¿Cuáles serían las principales restricciones para avanzar con estas ideas?</a:t>
            </a:r>
            <a:endParaRPr lang="es-UY" sz="1400" dirty="0"/>
          </a:p>
        </p:txBody>
      </p:sp>
      <p:sp>
        <p:nvSpPr>
          <p:cNvPr id="16" name="CuadroTexto 15"/>
          <p:cNvSpPr txBox="1"/>
          <p:nvPr/>
        </p:nvSpPr>
        <p:spPr>
          <a:xfrm>
            <a:off x="4355690" y="4150238"/>
            <a:ext cx="4727350" cy="796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buClr>
                <a:schemeClr val="accent1"/>
              </a:buClr>
              <a:buSzPts val="2000"/>
              <a:buFont typeface="Roboto Slab"/>
              <a:buNone/>
              <a:defRPr sz="2800" b="1" baseline="0">
                <a:solidFill>
                  <a:schemeClr val="accent1"/>
                </a:solidFill>
                <a:latin typeface="Helvetica" panose="020B0604020202020204" pitchFamily="34" charset="0"/>
                <a:ea typeface="Roboto Slab"/>
                <a:cs typeface="Helvetica" panose="020B0604020202020204" pitchFamily="34" charset="0"/>
                <a:sym typeface="Roboto Slab"/>
              </a:defRPr>
            </a:lvl1pPr>
            <a:lvl2pPr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r>
              <a:rPr lang="es-UY" sz="1400" dirty="0" smtClean="0"/>
              <a:t>¿Cuáles son practicas positivas que han tenido, o que conocen, que puedan aportar a una mejora ágil?</a:t>
            </a:r>
            <a:endParaRPr lang="es-UY" sz="1400" dirty="0"/>
          </a:p>
        </p:txBody>
      </p:sp>
    </p:spTree>
    <p:extLst>
      <p:ext uri="{BB962C8B-B14F-4D97-AF65-F5344CB8AC3E}">
        <p14:creationId xmlns:p14="http://schemas.microsoft.com/office/powerpoint/2010/main" val="666770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8"/>
          <p:cNvSpPr/>
          <p:nvPr/>
        </p:nvSpPr>
        <p:spPr>
          <a:xfrm>
            <a:off x="5725650" y="909615"/>
            <a:ext cx="1875600" cy="1852800"/>
          </a:xfrm>
          <a:prstGeom prst="ellipse">
            <a:avLst/>
          </a:prstGeom>
          <a:noFill/>
          <a:ln w="9525" cap="flat" cmpd="sng">
            <a:solidFill>
              <a:srgbClr val="CFD8DC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118;p18"/>
          <p:cNvSpPr txBox="1">
            <a:spLocks noGrp="1"/>
          </p:cNvSpPr>
          <p:nvPr>
            <p:ph type="ctrTitle" idx="4294967295"/>
          </p:nvPr>
        </p:nvSpPr>
        <p:spPr>
          <a:xfrm>
            <a:off x="604797" y="1182125"/>
            <a:ext cx="5113091" cy="2634568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s-ES" sz="3200" dirty="0">
                <a:latin typeface="Helvetica" panose="020B0604020202020204" pitchFamily="34" charset="0"/>
                <a:cs typeface="Helvetica" panose="020B0604020202020204" pitchFamily="34" charset="0"/>
              </a:rPr>
              <a:t>Plan de Acción Mejora de Gestión 2023</a:t>
            </a:r>
          </a:p>
        </p:txBody>
      </p:sp>
      <p:cxnSp>
        <p:nvCxnSpPr>
          <p:cNvPr id="120" name="Google Shape;120;p18"/>
          <p:cNvCxnSpPr/>
          <p:nvPr/>
        </p:nvCxnSpPr>
        <p:spPr>
          <a:xfrm rot="10800000" flipH="1">
            <a:off x="6805299" y="540952"/>
            <a:ext cx="143700" cy="377100"/>
          </a:xfrm>
          <a:prstGeom prst="straightConnector1">
            <a:avLst/>
          </a:prstGeom>
          <a:noFill/>
          <a:ln w="9525" cap="flat" cmpd="sng">
            <a:solidFill>
              <a:srgbClr val="CFD8DC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1" name="Google Shape;121;p18"/>
          <p:cNvCxnSpPr/>
          <p:nvPr/>
        </p:nvCxnSpPr>
        <p:spPr>
          <a:xfrm flipH="1">
            <a:off x="7451750" y="1182125"/>
            <a:ext cx="337200" cy="131100"/>
          </a:xfrm>
          <a:prstGeom prst="straightConnector1">
            <a:avLst/>
          </a:prstGeom>
          <a:noFill/>
          <a:ln w="9525" cap="flat" cmpd="sng">
            <a:solidFill>
              <a:srgbClr val="CFD8DC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2" name="Google Shape;122;p18"/>
          <p:cNvCxnSpPr>
            <a:endCxn id="117" idx="6"/>
          </p:cNvCxnSpPr>
          <p:nvPr/>
        </p:nvCxnSpPr>
        <p:spPr>
          <a:xfrm rot="10800000">
            <a:off x="7601250" y="1836015"/>
            <a:ext cx="998100" cy="98100"/>
          </a:xfrm>
          <a:prstGeom prst="straightConnector1">
            <a:avLst/>
          </a:prstGeom>
          <a:noFill/>
          <a:ln w="9525" cap="flat" cmpd="sng">
            <a:solidFill>
              <a:srgbClr val="CFD8D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3" name="Google Shape;123;p18"/>
          <p:cNvSpPr/>
          <p:nvPr/>
        </p:nvSpPr>
        <p:spPr>
          <a:xfrm>
            <a:off x="5875408" y="1057537"/>
            <a:ext cx="1576200" cy="1556700"/>
          </a:xfrm>
          <a:prstGeom prst="ellipse">
            <a:avLst/>
          </a:prstGeom>
          <a:noFill/>
          <a:ln w="19050" cap="flat" cmpd="sng">
            <a:solidFill>
              <a:srgbClr val="CFD8D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24" name="Google Shape;124;p18"/>
          <p:cNvGrpSpPr/>
          <p:nvPr/>
        </p:nvGrpSpPr>
        <p:grpSpPr>
          <a:xfrm>
            <a:off x="6224310" y="1351742"/>
            <a:ext cx="878284" cy="816182"/>
            <a:chOff x="5972700" y="2330200"/>
            <a:chExt cx="411625" cy="387275"/>
          </a:xfrm>
        </p:grpSpPr>
        <p:sp>
          <p:nvSpPr>
            <p:cNvPr id="125" name="Google Shape;125;p18"/>
            <p:cNvSpPr/>
            <p:nvPr/>
          </p:nvSpPr>
          <p:spPr>
            <a:xfrm>
              <a:off x="5972700" y="2476950"/>
              <a:ext cx="98050" cy="219825"/>
            </a:xfrm>
            <a:custGeom>
              <a:avLst/>
              <a:gdLst/>
              <a:ahLst/>
              <a:cxnLst/>
              <a:rect l="l" t="t" r="r" b="b"/>
              <a:pathLst>
                <a:path w="3922" h="8793" fill="none" extrusionOk="0">
                  <a:moveTo>
                    <a:pt x="0" y="0"/>
                  </a:moveTo>
                  <a:lnTo>
                    <a:pt x="0" y="8792"/>
                  </a:lnTo>
                  <a:lnTo>
                    <a:pt x="3921" y="8792"/>
                  </a:lnTo>
                  <a:lnTo>
                    <a:pt x="3921" y="0"/>
                  </a:lnTo>
                  <a:lnTo>
                    <a:pt x="0" y="0"/>
                  </a:lnTo>
                  <a:close/>
                  <a:moveTo>
                    <a:pt x="2411" y="2411"/>
                  </a:moveTo>
                  <a:lnTo>
                    <a:pt x="2411" y="2411"/>
                  </a:lnTo>
                  <a:lnTo>
                    <a:pt x="2265" y="2387"/>
                  </a:lnTo>
                  <a:lnTo>
                    <a:pt x="2143" y="2363"/>
                  </a:lnTo>
                  <a:lnTo>
                    <a:pt x="2022" y="2290"/>
                  </a:lnTo>
                  <a:lnTo>
                    <a:pt x="1924" y="2216"/>
                  </a:lnTo>
                  <a:lnTo>
                    <a:pt x="1827" y="2095"/>
                  </a:lnTo>
                  <a:lnTo>
                    <a:pt x="1754" y="1973"/>
                  </a:lnTo>
                  <a:lnTo>
                    <a:pt x="1729" y="1851"/>
                  </a:lnTo>
                  <a:lnTo>
                    <a:pt x="1705" y="1705"/>
                  </a:lnTo>
                  <a:lnTo>
                    <a:pt x="1705" y="1705"/>
                  </a:lnTo>
                  <a:lnTo>
                    <a:pt x="1729" y="1559"/>
                  </a:lnTo>
                  <a:lnTo>
                    <a:pt x="1754" y="1437"/>
                  </a:lnTo>
                  <a:lnTo>
                    <a:pt x="1827" y="1315"/>
                  </a:lnTo>
                  <a:lnTo>
                    <a:pt x="1924" y="1218"/>
                  </a:lnTo>
                  <a:lnTo>
                    <a:pt x="2022" y="1120"/>
                  </a:lnTo>
                  <a:lnTo>
                    <a:pt x="2143" y="1072"/>
                  </a:lnTo>
                  <a:lnTo>
                    <a:pt x="2265" y="1023"/>
                  </a:lnTo>
                  <a:lnTo>
                    <a:pt x="2411" y="999"/>
                  </a:lnTo>
                  <a:lnTo>
                    <a:pt x="2411" y="999"/>
                  </a:lnTo>
                  <a:lnTo>
                    <a:pt x="2557" y="1023"/>
                  </a:lnTo>
                  <a:lnTo>
                    <a:pt x="2679" y="1072"/>
                  </a:lnTo>
                  <a:lnTo>
                    <a:pt x="2801" y="1120"/>
                  </a:lnTo>
                  <a:lnTo>
                    <a:pt x="2898" y="1218"/>
                  </a:lnTo>
                  <a:lnTo>
                    <a:pt x="2996" y="1315"/>
                  </a:lnTo>
                  <a:lnTo>
                    <a:pt x="3069" y="1437"/>
                  </a:lnTo>
                  <a:lnTo>
                    <a:pt x="3093" y="1559"/>
                  </a:lnTo>
                  <a:lnTo>
                    <a:pt x="3118" y="1705"/>
                  </a:lnTo>
                  <a:lnTo>
                    <a:pt x="3118" y="1705"/>
                  </a:lnTo>
                  <a:lnTo>
                    <a:pt x="3093" y="1851"/>
                  </a:lnTo>
                  <a:lnTo>
                    <a:pt x="3069" y="1973"/>
                  </a:lnTo>
                  <a:lnTo>
                    <a:pt x="2996" y="2095"/>
                  </a:lnTo>
                  <a:lnTo>
                    <a:pt x="2898" y="2216"/>
                  </a:lnTo>
                  <a:lnTo>
                    <a:pt x="2801" y="2290"/>
                  </a:lnTo>
                  <a:lnTo>
                    <a:pt x="2679" y="2363"/>
                  </a:lnTo>
                  <a:lnTo>
                    <a:pt x="2557" y="2387"/>
                  </a:lnTo>
                  <a:lnTo>
                    <a:pt x="2411" y="2411"/>
                  </a:lnTo>
                  <a:lnTo>
                    <a:pt x="2411" y="2411"/>
                  </a:lnTo>
                  <a:close/>
                </a:path>
              </a:pathLst>
            </a:custGeom>
            <a:noFill/>
            <a:ln w="19050" cap="rnd" cmpd="sng">
              <a:solidFill>
                <a:srgbClr val="0091E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91EA"/>
                </a:solidFill>
              </a:endParaRPr>
            </a:p>
          </p:txBody>
        </p:sp>
        <p:sp>
          <p:nvSpPr>
            <p:cNvPr id="126" name="Google Shape;126;p18"/>
            <p:cNvSpPr/>
            <p:nvPr/>
          </p:nvSpPr>
          <p:spPr>
            <a:xfrm>
              <a:off x="6078025" y="2330200"/>
              <a:ext cx="306300" cy="387275"/>
            </a:xfrm>
            <a:custGeom>
              <a:avLst/>
              <a:gdLst/>
              <a:ahLst/>
              <a:cxnLst/>
              <a:rect l="l" t="t" r="r" b="b"/>
              <a:pathLst>
                <a:path w="12252" h="15491" fill="none" extrusionOk="0">
                  <a:moveTo>
                    <a:pt x="1" y="13396"/>
                  </a:moveTo>
                  <a:lnTo>
                    <a:pt x="1511" y="13396"/>
                  </a:lnTo>
                  <a:lnTo>
                    <a:pt x="1511" y="13396"/>
                  </a:lnTo>
                  <a:lnTo>
                    <a:pt x="1998" y="13639"/>
                  </a:lnTo>
                  <a:lnTo>
                    <a:pt x="2680" y="13932"/>
                  </a:lnTo>
                  <a:lnTo>
                    <a:pt x="3556" y="14273"/>
                  </a:lnTo>
                  <a:lnTo>
                    <a:pt x="4531" y="14638"/>
                  </a:lnTo>
                  <a:lnTo>
                    <a:pt x="5578" y="14955"/>
                  </a:lnTo>
                  <a:lnTo>
                    <a:pt x="6114" y="15101"/>
                  </a:lnTo>
                  <a:lnTo>
                    <a:pt x="6650" y="15222"/>
                  </a:lnTo>
                  <a:lnTo>
                    <a:pt x="7161" y="15344"/>
                  </a:lnTo>
                  <a:lnTo>
                    <a:pt x="7672" y="15417"/>
                  </a:lnTo>
                  <a:lnTo>
                    <a:pt x="8135" y="15466"/>
                  </a:lnTo>
                  <a:lnTo>
                    <a:pt x="8598" y="15490"/>
                  </a:lnTo>
                  <a:lnTo>
                    <a:pt x="8598" y="15490"/>
                  </a:lnTo>
                  <a:lnTo>
                    <a:pt x="9377" y="15490"/>
                  </a:lnTo>
                  <a:lnTo>
                    <a:pt x="9791" y="15466"/>
                  </a:lnTo>
                  <a:lnTo>
                    <a:pt x="10181" y="15417"/>
                  </a:lnTo>
                  <a:lnTo>
                    <a:pt x="10522" y="15320"/>
                  </a:lnTo>
                  <a:lnTo>
                    <a:pt x="10692" y="15271"/>
                  </a:lnTo>
                  <a:lnTo>
                    <a:pt x="10814" y="15222"/>
                  </a:lnTo>
                  <a:lnTo>
                    <a:pt x="10936" y="15149"/>
                  </a:lnTo>
                  <a:lnTo>
                    <a:pt x="11033" y="15052"/>
                  </a:lnTo>
                  <a:lnTo>
                    <a:pt x="11082" y="14955"/>
                  </a:lnTo>
                  <a:lnTo>
                    <a:pt x="11131" y="14833"/>
                  </a:lnTo>
                  <a:lnTo>
                    <a:pt x="11204" y="14126"/>
                  </a:lnTo>
                  <a:lnTo>
                    <a:pt x="11204" y="14126"/>
                  </a:lnTo>
                  <a:lnTo>
                    <a:pt x="11180" y="13956"/>
                  </a:lnTo>
                  <a:lnTo>
                    <a:pt x="11131" y="13810"/>
                  </a:lnTo>
                  <a:lnTo>
                    <a:pt x="11033" y="13664"/>
                  </a:lnTo>
                  <a:lnTo>
                    <a:pt x="10887" y="13542"/>
                  </a:lnTo>
                  <a:lnTo>
                    <a:pt x="10887" y="13542"/>
                  </a:lnTo>
                  <a:lnTo>
                    <a:pt x="11009" y="13518"/>
                  </a:lnTo>
                  <a:lnTo>
                    <a:pt x="11131" y="13469"/>
                  </a:lnTo>
                  <a:lnTo>
                    <a:pt x="11253" y="13420"/>
                  </a:lnTo>
                  <a:lnTo>
                    <a:pt x="11350" y="13323"/>
                  </a:lnTo>
                  <a:lnTo>
                    <a:pt x="11423" y="13225"/>
                  </a:lnTo>
                  <a:lnTo>
                    <a:pt x="11496" y="13104"/>
                  </a:lnTo>
                  <a:lnTo>
                    <a:pt x="11545" y="12957"/>
                  </a:lnTo>
                  <a:lnTo>
                    <a:pt x="11569" y="12836"/>
                  </a:lnTo>
                  <a:lnTo>
                    <a:pt x="11642" y="11959"/>
                  </a:lnTo>
                  <a:lnTo>
                    <a:pt x="11642" y="11959"/>
                  </a:lnTo>
                  <a:lnTo>
                    <a:pt x="11642" y="11837"/>
                  </a:lnTo>
                  <a:lnTo>
                    <a:pt x="11642" y="11740"/>
                  </a:lnTo>
                  <a:lnTo>
                    <a:pt x="11618" y="11618"/>
                  </a:lnTo>
                  <a:lnTo>
                    <a:pt x="11569" y="11521"/>
                  </a:lnTo>
                  <a:lnTo>
                    <a:pt x="11447" y="11350"/>
                  </a:lnTo>
                  <a:lnTo>
                    <a:pt x="11374" y="11277"/>
                  </a:lnTo>
                  <a:lnTo>
                    <a:pt x="11301" y="11204"/>
                  </a:lnTo>
                  <a:lnTo>
                    <a:pt x="11301" y="11204"/>
                  </a:lnTo>
                  <a:lnTo>
                    <a:pt x="11423" y="11180"/>
                  </a:lnTo>
                  <a:lnTo>
                    <a:pt x="11521" y="11131"/>
                  </a:lnTo>
                  <a:lnTo>
                    <a:pt x="11618" y="11058"/>
                  </a:lnTo>
                  <a:lnTo>
                    <a:pt x="11715" y="10960"/>
                  </a:lnTo>
                  <a:lnTo>
                    <a:pt x="11788" y="10863"/>
                  </a:lnTo>
                  <a:lnTo>
                    <a:pt x="11837" y="10766"/>
                  </a:lnTo>
                  <a:lnTo>
                    <a:pt x="11886" y="10644"/>
                  </a:lnTo>
                  <a:lnTo>
                    <a:pt x="11910" y="10498"/>
                  </a:lnTo>
                  <a:lnTo>
                    <a:pt x="11983" y="9645"/>
                  </a:lnTo>
                  <a:lnTo>
                    <a:pt x="11983" y="9645"/>
                  </a:lnTo>
                  <a:lnTo>
                    <a:pt x="11983" y="9523"/>
                  </a:lnTo>
                  <a:lnTo>
                    <a:pt x="11983" y="9402"/>
                  </a:lnTo>
                  <a:lnTo>
                    <a:pt x="11959" y="9280"/>
                  </a:lnTo>
                  <a:lnTo>
                    <a:pt x="11910" y="9182"/>
                  </a:lnTo>
                  <a:lnTo>
                    <a:pt x="11861" y="9085"/>
                  </a:lnTo>
                  <a:lnTo>
                    <a:pt x="11788" y="9012"/>
                  </a:lnTo>
                  <a:lnTo>
                    <a:pt x="11715" y="8939"/>
                  </a:lnTo>
                  <a:lnTo>
                    <a:pt x="11618" y="8866"/>
                  </a:lnTo>
                  <a:lnTo>
                    <a:pt x="11618" y="8866"/>
                  </a:lnTo>
                  <a:lnTo>
                    <a:pt x="11715" y="8841"/>
                  </a:lnTo>
                  <a:lnTo>
                    <a:pt x="11813" y="8768"/>
                  </a:lnTo>
                  <a:lnTo>
                    <a:pt x="11910" y="8695"/>
                  </a:lnTo>
                  <a:lnTo>
                    <a:pt x="11983" y="8622"/>
                  </a:lnTo>
                  <a:lnTo>
                    <a:pt x="12056" y="8525"/>
                  </a:lnTo>
                  <a:lnTo>
                    <a:pt x="12105" y="8427"/>
                  </a:lnTo>
                  <a:lnTo>
                    <a:pt x="12129" y="8306"/>
                  </a:lnTo>
                  <a:lnTo>
                    <a:pt x="12154" y="8184"/>
                  </a:lnTo>
                  <a:lnTo>
                    <a:pt x="12251" y="7307"/>
                  </a:lnTo>
                  <a:lnTo>
                    <a:pt x="12251" y="7307"/>
                  </a:lnTo>
                  <a:lnTo>
                    <a:pt x="12227" y="7185"/>
                  </a:lnTo>
                  <a:lnTo>
                    <a:pt x="12202" y="7064"/>
                  </a:lnTo>
                  <a:lnTo>
                    <a:pt x="12154" y="6966"/>
                  </a:lnTo>
                  <a:lnTo>
                    <a:pt x="12105" y="6869"/>
                  </a:lnTo>
                  <a:lnTo>
                    <a:pt x="12032" y="6771"/>
                  </a:lnTo>
                  <a:lnTo>
                    <a:pt x="11935" y="6698"/>
                  </a:lnTo>
                  <a:lnTo>
                    <a:pt x="11715" y="6552"/>
                  </a:lnTo>
                  <a:lnTo>
                    <a:pt x="11472" y="6430"/>
                  </a:lnTo>
                  <a:lnTo>
                    <a:pt x="11180" y="6333"/>
                  </a:lnTo>
                  <a:lnTo>
                    <a:pt x="10863" y="6260"/>
                  </a:lnTo>
                  <a:lnTo>
                    <a:pt x="10546" y="6211"/>
                  </a:lnTo>
                  <a:lnTo>
                    <a:pt x="10546" y="6211"/>
                  </a:lnTo>
                  <a:lnTo>
                    <a:pt x="9864" y="6114"/>
                  </a:lnTo>
                  <a:lnTo>
                    <a:pt x="8817" y="6016"/>
                  </a:lnTo>
                  <a:lnTo>
                    <a:pt x="7575" y="5943"/>
                  </a:lnTo>
                  <a:lnTo>
                    <a:pt x="6309" y="5870"/>
                  </a:lnTo>
                  <a:lnTo>
                    <a:pt x="6309" y="5870"/>
                  </a:lnTo>
                  <a:lnTo>
                    <a:pt x="6479" y="5578"/>
                  </a:lnTo>
                  <a:lnTo>
                    <a:pt x="6625" y="5237"/>
                  </a:lnTo>
                  <a:lnTo>
                    <a:pt x="6771" y="4872"/>
                  </a:lnTo>
                  <a:lnTo>
                    <a:pt x="6869" y="4482"/>
                  </a:lnTo>
                  <a:lnTo>
                    <a:pt x="6966" y="4092"/>
                  </a:lnTo>
                  <a:lnTo>
                    <a:pt x="7064" y="3678"/>
                  </a:lnTo>
                  <a:lnTo>
                    <a:pt x="7161" y="2875"/>
                  </a:lnTo>
                  <a:lnTo>
                    <a:pt x="7234" y="2144"/>
                  </a:lnTo>
                  <a:lnTo>
                    <a:pt x="7283" y="1535"/>
                  </a:lnTo>
                  <a:lnTo>
                    <a:pt x="7283" y="975"/>
                  </a:lnTo>
                  <a:lnTo>
                    <a:pt x="7283" y="975"/>
                  </a:lnTo>
                  <a:lnTo>
                    <a:pt x="7283" y="804"/>
                  </a:lnTo>
                  <a:lnTo>
                    <a:pt x="7210" y="609"/>
                  </a:lnTo>
                  <a:lnTo>
                    <a:pt x="7137" y="463"/>
                  </a:lnTo>
                  <a:lnTo>
                    <a:pt x="7015" y="317"/>
                  </a:lnTo>
                  <a:lnTo>
                    <a:pt x="6869" y="171"/>
                  </a:lnTo>
                  <a:lnTo>
                    <a:pt x="6698" y="98"/>
                  </a:lnTo>
                  <a:lnTo>
                    <a:pt x="6503" y="25"/>
                  </a:lnTo>
                  <a:lnTo>
                    <a:pt x="6309" y="1"/>
                  </a:lnTo>
                  <a:lnTo>
                    <a:pt x="6309" y="1"/>
                  </a:lnTo>
                  <a:lnTo>
                    <a:pt x="5943" y="25"/>
                  </a:lnTo>
                  <a:lnTo>
                    <a:pt x="5700" y="74"/>
                  </a:lnTo>
                  <a:lnTo>
                    <a:pt x="5505" y="147"/>
                  </a:lnTo>
                  <a:lnTo>
                    <a:pt x="5359" y="220"/>
                  </a:lnTo>
                  <a:lnTo>
                    <a:pt x="5359" y="220"/>
                  </a:lnTo>
                  <a:lnTo>
                    <a:pt x="4969" y="1462"/>
                  </a:lnTo>
                  <a:lnTo>
                    <a:pt x="4774" y="2022"/>
                  </a:lnTo>
                  <a:lnTo>
                    <a:pt x="4579" y="2534"/>
                  </a:lnTo>
                  <a:lnTo>
                    <a:pt x="4385" y="2996"/>
                  </a:lnTo>
                  <a:lnTo>
                    <a:pt x="4190" y="3386"/>
                  </a:lnTo>
                  <a:lnTo>
                    <a:pt x="4019" y="3678"/>
                  </a:lnTo>
                  <a:lnTo>
                    <a:pt x="3873" y="3922"/>
                  </a:lnTo>
                  <a:lnTo>
                    <a:pt x="3873" y="3922"/>
                  </a:lnTo>
                  <a:lnTo>
                    <a:pt x="3654" y="4141"/>
                  </a:lnTo>
                  <a:lnTo>
                    <a:pt x="3313" y="4482"/>
                  </a:lnTo>
                  <a:lnTo>
                    <a:pt x="2509" y="5237"/>
                  </a:lnTo>
                  <a:lnTo>
                    <a:pt x="1438" y="6211"/>
                  </a:lnTo>
                  <a:lnTo>
                    <a:pt x="1" y="6211"/>
                  </a:lnTo>
                </a:path>
              </a:pathLst>
            </a:custGeom>
            <a:noFill/>
            <a:ln w="19050" cap="rnd" cmpd="sng">
              <a:solidFill>
                <a:srgbClr val="0091E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91EA"/>
                </a:solidFill>
              </a:endParaRPr>
            </a:p>
          </p:txBody>
        </p:sp>
      </p:grpSp>
      <p:sp>
        <p:nvSpPr>
          <p:cNvPr id="127" name="Google Shape;127;p18"/>
          <p:cNvSpPr txBox="1">
            <a:spLocks noGrp="1"/>
          </p:cNvSpPr>
          <p:nvPr>
            <p:ph type="sldNum" idx="12"/>
          </p:nvPr>
        </p:nvSpPr>
        <p:spPr>
          <a:xfrm>
            <a:off x="84043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s-ES" sz="2400" dirty="0" smtClean="0"/>
              <a:t>1. </a:t>
            </a:r>
            <a:r>
              <a:rPr lang="es-UY" sz="2400" dirty="0"/>
              <a:t>Plan de Acción Mejora de Gestión 2023</a:t>
            </a:r>
            <a:endParaRPr lang="es-UY" sz="24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Y" smtClean="0"/>
              <a:t>5</a:t>
            </a:fld>
            <a:endParaRPr lang="es-UY"/>
          </a:p>
        </p:txBody>
      </p:sp>
      <p:sp>
        <p:nvSpPr>
          <p:cNvPr id="6" name="AutoShape 5"/>
          <p:cNvSpPr>
            <a:spLocks noChangeArrowheads="1"/>
          </p:cNvSpPr>
          <p:nvPr/>
        </p:nvSpPr>
        <p:spPr bwMode="auto">
          <a:xfrm>
            <a:off x="524657" y="1344134"/>
            <a:ext cx="3816350" cy="576263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s-ES_tradnl" sz="1800" b="1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Es la única constante</a:t>
            </a:r>
            <a:endParaRPr lang="es-UY" sz="1800" b="1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" name="AutoShape 6"/>
          <p:cNvSpPr>
            <a:spLocks noChangeArrowheads="1"/>
          </p:cNvSpPr>
          <p:nvPr/>
        </p:nvSpPr>
        <p:spPr bwMode="auto">
          <a:xfrm>
            <a:off x="4820811" y="2343174"/>
            <a:ext cx="3816350" cy="576262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s-ES_tradnl" sz="1800" b="1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Es cada vez más profundo</a:t>
            </a:r>
            <a:endParaRPr lang="es-UY" sz="1800" b="1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" name="AutoShape 7"/>
          <p:cNvSpPr>
            <a:spLocks noChangeArrowheads="1"/>
          </p:cNvSpPr>
          <p:nvPr/>
        </p:nvSpPr>
        <p:spPr bwMode="auto">
          <a:xfrm>
            <a:off x="524658" y="2341379"/>
            <a:ext cx="3816350" cy="576263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s-ES_tradnl" sz="1800" b="1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Se sucede cada vez con mayor frecuencia</a:t>
            </a:r>
            <a:endParaRPr lang="es-UY" sz="1800" b="1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" name="AutoShape 8"/>
          <p:cNvSpPr>
            <a:spLocks noChangeArrowheads="1"/>
          </p:cNvSpPr>
          <p:nvPr/>
        </p:nvSpPr>
        <p:spPr bwMode="auto">
          <a:xfrm>
            <a:off x="4820811" y="1344134"/>
            <a:ext cx="3816350" cy="576263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s-ES_tradnl" sz="1800" b="1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Es permanente</a:t>
            </a:r>
            <a:endParaRPr lang="es-UY" sz="1800" b="1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1800709" y="3375078"/>
            <a:ext cx="692578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2400" b="1" dirty="0" smtClean="0">
                <a:solidFill>
                  <a:schemeClr val="accent1"/>
                </a:solidFill>
                <a:latin typeface="Helvetica" panose="020B0604020202020204" pitchFamily="34" charset="0"/>
                <a:ea typeface="Roboto Slab"/>
                <a:cs typeface="Helvetica" panose="020B0604020202020204" pitchFamily="34" charset="0"/>
                <a:sym typeface="Roboto Slab"/>
              </a:rPr>
              <a:t>Para ser exitosos necesitamos una</a:t>
            </a:r>
            <a:endParaRPr lang="es-ES_tradnl" sz="2400" b="1" dirty="0">
              <a:solidFill>
                <a:schemeClr val="accent1"/>
              </a:solidFill>
              <a:latin typeface="Helvetica" panose="020B0604020202020204" pitchFamily="34" charset="0"/>
              <a:ea typeface="Roboto Slab"/>
              <a:cs typeface="Helvetica" panose="020B0604020202020204" pitchFamily="34" charset="0"/>
              <a:sym typeface="Roboto Slab"/>
            </a:endParaRPr>
          </a:p>
          <a:p>
            <a:pPr algn="ctr"/>
            <a:r>
              <a:rPr lang="es-ES_tradnl" sz="2400" b="1" dirty="0">
                <a:solidFill>
                  <a:schemeClr val="accent1"/>
                </a:solidFill>
                <a:latin typeface="Helvetica" panose="020B0604020202020204" pitchFamily="34" charset="0"/>
                <a:ea typeface="Roboto Slab"/>
                <a:cs typeface="Helvetica" panose="020B0604020202020204" pitchFamily="34" charset="0"/>
                <a:sym typeface="Roboto Slab"/>
              </a:rPr>
              <a:t> permanente adaptación a los cambios</a:t>
            </a:r>
            <a:endParaRPr lang="es-UY" sz="2400" b="1" dirty="0">
              <a:solidFill>
                <a:schemeClr val="accent1"/>
              </a:solidFill>
              <a:latin typeface="Helvetica" panose="020B0604020202020204" pitchFamily="34" charset="0"/>
              <a:ea typeface="Roboto Slab"/>
              <a:cs typeface="Helvetica" panose="020B0604020202020204" pitchFamily="34" charset="0"/>
              <a:sym typeface="Roboto Slab"/>
            </a:endParaRPr>
          </a:p>
        </p:txBody>
      </p:sp>
      <p:sp>
        <p:nvSpPr>
          <p:cNvPr id="15" name="Google Shape;117;p18"/>
          <p:cNvSpPr/>
          <p:nvPr/>
        </p:nvSpPr>
        <p:spPr>
          <a:xfrm>
            <a:off x="341284" y="3074337"/>
            <a:ext cx="1459425" cy="1441684"/>
          </a:xfrm>
          <a:prstGeom prst="ellipse">
            <a:avLst/>
          </a:prstGeom>
          <a:noFill/>
          <a:ln w="9525" cap="flat" cmpd="sng">
            <a:solidFill>
              <a:srgbClr val="CFD8DC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Google Shape;123;p18"/>
          <p:cNvSpPr/>
          <p:nvPr/>
        </p:nvSpPr>
        <p:spPr>
          <a:xfrm>
            <a:off x="461934" y="3184935"/>
            <a:ext cx="1226458" cy="1211285"/>
          </a:xfrm>
          <a:prstGeom prst="ellipse">
            <a:avLst/>
          </a:prstGeom>
          <a:noFill/>
          <a:ln w="19050" cap="flat" cmpd="sng">
            <a:solidFill>
              <a:srgbClr val="CFD8D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7" name="Google Shape;124;p18"/>
          <p:cNvGrpSpPr/>
          <p:nvPr/>
        </p:nvGrpSpPr>
        <p:grpSpPr>
          <a:xfrm>
            <a:off x="721289" y="3436502"/>
            <a:ext cx="683402" cy="635080"/>
            <a:chOff x="5972700" y="2330200"/>
            <a:chExt cx="411625" cy="387275"/>
          </a:xfrm>
        </p:grpSpPr>
        <p:sp>
          <p:nvSpPr>
            <p:cNvPr id="18" name="Google Shape;125;p18"/>
            <p:cNvSpPr/>
            <p:nvPr/>
          </p:nvSpPr>
          <p:spPr>
            <a:xfrm>
              <a:off x="5972700" y="2476950"/>
              <a:ext cx="98050" cy="219825"/>
            </a:xfrm>
            <a:custGeom>
              <a:avLst/>
              <a:gdLst/>
              <a:ahLst/>
              <a:cxnLst/>
              <a:rect l="l" t="t" r="r" b="b"/>
              <a:pathLst>
                <a:path w="3922" h="8793" fill="none" extrusionOk="0">
                  <a:moveTo>
                    <a:pt x="0" y="0"/>
                  </a:moveTo>
                  <a:lnTo>
                    <a:pt x="0" y="8792"/>
                  </a:lnTo>
                  <a:lnTo>
                    <a:pt x="3921" y="8792"/>
                  </a:lnTo>
                  <a:lnTo>
                    <a:pt x="3921" y="0"/>
                  </a:lnTo>
                  <a:lnTo>
                    <a:pt x="0" y="0"/>
                  </a:lnTo>
                  <a:close/>
                  <a:moveTo>
                    <a:pt x="2411" y="2411"/>
                  </a:moveTo>
                  <a:lnTo>
                    <a:pt x="2411" y="2411"/>
                  </a:lnTo>
                  <a:lnTo>
                    <a:pt x="2265" y="2387"/>
                  </a:lnTo>
                  <a:lnTo>
                    <a:pt x="2143" y="2363"/>
                  </a:lnTo>
                  <a:lnTo>
                    <a:pt x="2022" y="2290"/>
                  </a:lnTo>
                  <a:lnTo>
                    <a:pt x="1924" y="2216"/>
                  </a:lnTo>
                  <a:lnTo>
                    <a:pt x="1827" y="2095"/>
                  </a:lnTo>
                  <a:lnTo>
                    <a:pt x="1754" y="1973"/>
                  </a:lnTo>
                  <a:lnTo>
                    <a:pt x="1729" y="1851"/>
                  </a:lnTo>
                  <a:lnTo>
                    <a:pt x="1705" y="1705"/>
                  </a:lnTo>
                  <a:lnTo>
                    <a:pt x="1705" y="1705"/>
                  </a:lnTo>
                  <a:lnTo>
                    <a:pt x="1729" y="1559"/>
                  </a:lnTo>
                  <a:lnTo>
                    <a:pt x="1754" y="1437"/>
                  </a:lnTo>
                  <a:lnTo>
                    <a:pt x="1827" y="1315"/>
                  </a:lnTo>
                  <a:lnTo>
                    <a:pt x="1924" y="1218"/>
                  </a:lnTo>
                  <a:lnTo>
                    <a:pt x="2022" y="1120"/>
                  </a:lnTo>
                  <a:lnTo>
                    <a:pt x="2143" y="1072"/>
                  </a:lnTo>
                  <a:lnTo>
                    <a:pt x="2265" y="1023"/>
                  </a:lnTo>
                  <a:lnTo>
                    <a:pt x="2411" y="999"/>
                  </a:lnTo>
                  <a:lnTo>
                    <a:pt x="2411" y="999"/>
                  </a:lnTo>
                  <a:lnTo>
                    <a:pt x="2557" y="1023"/>
                  </a:lnTo>
                  <a:lnTo>
                    <a:pt x="2679" y="1072"/>
                  </a:lnTo>
                  <a:lnTo>
                    <a:pt x="2801" y="1120"/>
                  </a:lnTo>
                  <a:lnTo>
                    <a:pt x="2898" y="1218"/>
                  </a:lnTo>
                  <a:lnTo>
                    <a:pt x="2996" y="1315"/>
                  </a:lnTo>
                  <a:lnTo>
                    <a:pt x="3069" y="1437"/>
                  </a:lnTo>
                  <a:lnTo>
                    <a:pt x="3093" y="1559"/>
                  </a:lnTo>
                  <a:lnTo>
                    <a:pt x="3118" y="1705"/>
                  </a:lnTo>
                  <a:lnTo>
                    <a:pt x="3118" y="1705"/>
                  </a:lnTo>
                  <a:lnTo>
                    <a:pt x="3093" y="1851"/>
                  </a:lnTo>
                  <a:lnTo>
                    <a:pt x="3069" y="1973"/>
                  </a:lnTo>
                  <a:lnTo>
                    <a:pt x="2996" y="2095"/>
                  </a:lnTo>
                  <a:lnTo>
                    <a:pt x="2898" y="2216"/>
                  </a:lnTo>
                  <a:lnTo>
                    <a:pt x="2801" y="2290"/>
                  </a:lnTo>
                  <a:lnTo>
                    <a:pt x="2679" y="2363"/>
                  </a:lnTo>
                  <a:lnTo>
                    <a:pt x="2557" y="2387"/>
                  </a:lnTo>
                  <a:lnTo>
                    <a:pt x="2411" y="2411"/>
                  </a:lnTo>
                  <a:lnTo>
                    <a:pt x="2411" y="2411"/>
                  </a:lnTo>
                  <a:close/>
                </a:path>
              </a:pathLst>
            </a:custGeom>
            <a:noFill/>
            <a:ln w="19050" cap="rnd" cmpd="sng">
              <a:solidFill>
                <a:srgbClr val="0091E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91EA"/>
                </a:solidFill>
              </a:endParaRPr>
            </a:p>
          </p:txBody>
        </p:sp>
        <p:sp>
          <p:nvSpPr>
            <p:cNvPr id="19" name="Google Shape;126;p18"/>
            <p:cNvSpPr/>
            <p:nvPr/>
          </p:nvSpPr>
          <p:spPr>
            <a:xfrm>
              <a:off x="6078025" y="2330200"/>
              <a:ext cx="306300" cy="387275"/>
            </a:xfrm>
            <a:custGeom>
              <a:avLst/>
              <a:gdLst/>
              <a:ahLst/>
              <a:cxnLst/>
              <a:rect l="l" t="t" r="r" b="b"/>
              <a:pathLst>
                <a:path w="12252" h="15491" fill="none" extrusionOk="0">
                  <a:moveTo>
                    <a:pt x="1" y="13396"/>
                  </a:moveTo>
                  <a:lnTo>
                    <a:pt x="1511" y="13396"/>
                  </a:lnTo>
                  <a:lnTo>
                    <a:pt x="1511" y="13396"/>
                  </a:lnTo>
                  <a:lnTo>
                    <a:pt x="1998" y="13639"/>
                  </a:lnTo>
                  <a:lnTo>
                    <a:pt x="2680" y="13932"/>
                  </a:lnTo>
                  <a:lnTo>
                    <a:pt x="3556" y="14273"/>
                  </a:lnTo>
                  <a:lnTo>
                    <a:pt x="4531" y="14638"/>
                  </a:lnTo>
                  <a:lnTo>
                    <a:pt x="5578" y="14955"/>
                  </a:lnTo>
                  <a:lnTo>
                    <a:pt x="6114" y="15101"/>
                  </a:lnTo>
                  <a:lnTo>
                    <a:pt x="6650" y="15222"/>
                  </a:lnTo>
                  <a:lnTo>
                    <a:pt x="7161" y="15344"/>
                  </a:lnTo>
                  <a:lnTo>
                    <a:pt x="7672" y="15417"/>
                  </a:lnTo>
                  <a:lnTo>
                    <a:pt x="8135" y="15466"/>
                  </a:lnTo>
                  <a:lnTo>
                    <a:pt x="8598" y="15490"/>
                  </a:lnTo>
                  <a:lnTo>
                    <a:pt x="8598" y="15490"/>
                  </a:lnTo>
                  <a:lnTo>
                    <a:pt x="9377" y="15490"/>
                  </a:lnTo>
                  <a:lnTo>
                    <a:pt x="9791" y="15466"/>
                  </a:lnTo>
                  <a:lnTo>
                    <a:pt x="10181" y="15417"/>
                  </a:lnTo>
                  <a:lnTo>
                    <a:pt x="10522" y="15320"/>
                  </a:lnTo>
                  <a:lnTo>
                    <a:pt x="10692" y="15271"/>
                  </a:lnTo>
                  <a:lnTo>
                    <a:pt x="10814" y="15222"/>
                  </a:lnTo>
                  <a:lnTo>
                    <a:pt x="10936" y="15149"/>
                  </a:lnTo>
                  <a:lnTo>
                    <a:pt x="11033" y="15052"/>
                  </a:lnTo>
                  <a:lnTo>
                    <a:pt x="11082" y="14955"/>
                  </a:lnTo>
                  <a:lnTo>
                    <a:pt x="11131" y="14833"/>
                  </a:lnTo>
                  <a:lnTo>
                    <a:pt x="11204" y="14126"/>
                  </a:lnTo>
                  <a:lnTo>
                    <a:pt x="11204" y="14126"/>
                  </a:lnTo>
                  <a:lnTo>
                    <a:pt x="11180" y="13956"/>
                  </a:lnTo>
                  <a:lnTo>
                    <a:pt x="11131" y="13810"/>
                  </a:lnTo>
                  <a:lnTo>
                    <a:pt x="11033" y="13664"/>
                  </a:lnTo>
                  <a:lnTo>
                    <a:pt x="10887" y="13542"/>
                  </a:lnTo>
                  <a:lnTo>
                    <a:pt x="10887" y="13542"/>
                  </a:lnTo>
                  <a:lnTo>
                    <a:pt x="11009" y="13518"/>
                  </a:lnTo>
                  <a:lnTo>
                    <a:pt x="11131" y="13469"/>
                  </a:lnTo>
                  <a:lnTo>
                    <a:pt x="11253" y="13420"/>
                  </a:lnTo>
                  <a:lnTo>
                    <a:pt x="11350" y="13323"/>
                  </a:lnTo>
                  <a:lnTo>
                    <a:pt x="11423" y="13225"/>
                  </a:lnTo>
                  <a:lnTo>
                    <a:pt x="11496" y="13104"/>
                  </a:lnTo>
                  <a:lnTo>
                    <a:pt x="11545" y="12957"/>
                  </a:lnTo>
                  <a:lnTo>
                    <a:pt x="11569" y="12836"/>
                  </a:lnTo>
                  <a:lnTo>
                    <a:pt x="11642" y="11959"/>
                  </a:lnTo>
                  <a:lnTo>
                    <a:pt x="11642" y="11959"/>
                  </a:lnTo>
                  <a:lnTo>
                    <a:pt x="11642" y="11837"/>
                  </a:lnTo>
                  <a:lnTo>
                    <a:pt x="11642" y="11740"/>
                  </a:lnTo>
                  <a:lnTo>
                    <a:pt x="11618" y="11618"/>
                  </a:lnTo>
                  <a:lnTo>
                    <a:pt x="11569" y="11521"/>
                  </a:lnTo>
                  <a:lnTo>
                    <a:pt x="11447" y="11350"/>
                  </a:lnTo>
                  <a:lnTo>
                    <a:pt x="11374" y="11277"/>
                  </a:lnTo>
                  <a:lnTo>
                    <a:pt x="11301" y="11204"/>
                  </a:lnTo>
                  <a:lnTo>
                    <a:pt x="11301" y="11204"/>
                  </a:lnTo>
                  <a:lnTo>
                    <a:pt x="11423" y="11180"/>
                  </a:lnTo>
                  <a:lnTo>
                    <a:pt x="11521" y="11131"/>
                  </a:lnTo>
                  <a:lnTo>
                    <a:pt x="11618" y="11058"/>
                  </a:lnTo>
                  <a:lnTo>
                    <a:pt x="11715" y="10960"/>
                  </a:lnTo>
                  <a:lnTo>
                    <a:pt x="11788" y="10863"/>
                  </a:lnTo>
                  <a:lnTo>
                    <a:pt x="11837" y="10766"/>
                  </a:lnTo>
                  <a:lnTo>
                    <a:pt x="11886" y="10644"/>
                  </a:lnTo>
                  <a:lnTo>
                    <a:pt x="11910" y="10498"/>
                  </a:lnTo>
                  <a:lnTo>
                    <a:pt x="11983" y="9645"/>
                  </a:lnTo>
                  <a:lnTo>
                    <a:pt x="11983" y="9645"/>
                  </a:lnTo>
                  <a:lnTo>
                    <a:pt x="11983" y="9523"/>
                  </a:lnTo>
                  <a:lnTo>
                    <a:pt x="11983" y="9402"/>
                  </a:lnTo>
                  <a:lnTo>
                    <a:pt x="11959" y="9280"/>
                  </a:lnTo>
                  <a:lnTo>
                    <a:pt x="11910" y="9182"/>
                  </a:lnTo>
                  <a:lnTo>
                    <a:pt x="11861" y="9085"/>
                  </a:lnTo>
                  <a:lnTo>
                    <a:pt x="11788" y="9012"/>
                  </a:lnTo>
                  <a:lnTo>
                    <a:pt x="11715" y="8939"/>
                  </a:lnTo>
                  <a:lnTo>
                    <a:pt x="11618" y="8866"/>
                  </a:lnTo>
                  <a:lnTo>
                    <a:pt x="11618" y="8866"/>
                  </a:lnTo>
                  <a:lnTo>
                    <a:pt x="11715" y="8841"/>
                  </a:lnTo>
                  <a:lnTo>
                    <a:pt x="11813" y="8768"/>
                  </a:lnTo>
                  <a:lnTo>
                    <a:pt x="11910" y="8695"/>
                  </a:lnTo>
                  <a:lnTo>
                    <a:pt x="11983" y="8622"/>
                  </a:lnTo>
                  <a:lnTo>
                    <a:pt x="12056" y="8525"/>
                  </a:lnTo>
                  <a:lnTo>
                    <a:pt x="12105" y="8427"/>
                  </a:lnTo>
                  <a:lnTo>
                    <a:pt x="12129" y="8306"/>
                  </a:lnTo>
                  <a:lnTo>
                    <a:pt x="12154" y="8184"/>
                  </a:lnTo>
                  <a:lnTo>
                    <a:pt x="12251" y="7307"/>
                  </a:lnTo>
                  <a:lnTo>
                    <a:pt x="12251" y="7307"/>
                  </a:lnTo>
                  <a:lnTo>
                    <a:pt x="12227" y="7185"/>
                  </a:lnTo>
                  <a:lnTo>
                    <a:pt x="12202" y="7064"/>
                  </a:lnTo>
                  <a:lnTo>
                    <a:pt x="12154" y="6966"/>
                  </a:lnTo>
                  <a:lnTo>
                    <a:pt x="12105" y="6869"/>
                  </a:lnTo>
                  <a:lnTo>
                    <a:pt x="12032" y="6771"/>
                  </a:lnTo>
                  <a:lnTo>
                    <a:pt x="11935" y="6698"/>
                  </a:lnTo>
                  <a:lnTo>
                    <a:pt x="11715" y="6552"/>
                  </a:lnTo>
                  <a:lnTo>
                    <a:pt x="11472" y="6430"/>
                  </a:lnTo>
                  <a:lnTo>
                    <a:pt x="11180" y="6333"/>
                  </a:lnTo>
                  <a:lnTo>
                    <a:pt x="10863" y="6260"/>
                  </a:lnTo>
                  <a:lnTo>
                    <a:pt x="10546" y="6211"/>
                  </a:lnTo>
                  <a:lnTo>
                    <a:pt x="10546" y="6211"/>
                  </a:lnTo>
                  <a:lnTo>
                    <a:pt x="9864" y="6114"/>
                  </a:lnTo>
                  <a:lnTo>
                    <a:pt x="8817" y="6016"/>
                  </a:lnTo>
                  <a:lnTo>
                    <a:pt x="7575" y="5943"/>
                  </a:lnTo>
                  <a:lnTo>
                    <a:pt x="6309" y="5870"/>
                  </a:lnTo>
                  <a:lnTo>
                    <a:pt x="6309" y="5870"/>
                  </a:lnTo>
                  <a:lnTo>
                    <a:pt x="6479" y="5578"/>
                  </a:lnTo>
                  <a:lnTo>
                    <a:pt x="6625" y="5237"/>
                  </a:lnTo>
                  <a:lnTo>
                    <a:pt x="6771" y="4872"/>
                  </a:lnTo>
                  <a:lnTo>
                    <a:pt x="6869" y="4482"/>
                  </a:lnTo>
                  <a:lnTo>
                    <a:pt x="6966" y="4092"/>
                  </a:lnTo>
                  <a:lnTo>
                    <a:pt x="7064" y="3678"/>
                  </a:lnTo>
                  <a:lnTo>
                    <a:pt x="7161" y="2875"/>
                  </a:lnTo>
                  <a:lnTo>
                    <a:pt x="7234" y="2144"/>
                  </a:lnTo>
                  <a:lnTo>
                    <a:pt x="7283" y="1535"/>
                  </a:lnTo>
                  <a:lnTo>
                    <a:pt x="7283" y="975"/>
                  </a:lnTo>
                  <a:lnTo>
                    <a:pt x="7283" y="975"/>
                  </a:lnTo>
                  <a:lnTo>
                    <a:pt x="7283" y="804"/>
                  </a:lnTo>
                  <a:lnTo>
                    <a:pt x="7210" y="609"/>
                  </a:lnTo>
                  <a:lnTo>
                    <a:pt x="7137" y="463"/>
                  </a:lnTo>
                  <a:lnTo>
                    <a:pt x="7015" y="317"/>
                  </a:lnTo>
                  <a:lnTo>
                    <a:pt x="6869" y="171"/>
                  </a:lnTo>
                  <a:lnTo>
                    <a:pt x="6698" y="98"/>
                  </a:lnTo>
                  <a:lnTo>
                    <a:pt x="6503" y="25"/>
                  </a:lnTo>
                  <a:lnTo>
                    <a:pt x="6309" y="1"/>
                  </a:lnTo>
                  <a:lnTo>
                    <a:pt x="6309" y="1"/>
                  </a:lnTo>
                  <a:lnTo>
                    <a:pt x="5943" y="25"/>
                  </a:lnTo>
                  <a:lnTo>
                    <a:pt x="5700" y="74"/>
                  </a:lnTo>
                  <a:lnTo>
                    <a:pt x="5505" y="147"/>
                  </a:lnTo>
                  <a:lnTo>
                    <a:pt x="5359" y="220"/>
                  </a:lnTo>
                  <a:lnTo>
                    <a:pt x="5359" y="220"/>
                  </a:lnTo>
                  <a:lnTo>
                    <a:pt x="4969" y="1462"/>
                  </a:lnTo>
                  <a:lnTo>
                    <a:pt x="4774" y="2022"/>
                  </a:lnTo>
                  <a:lnTo>
                    <a:pt x="4579" y="2534"/>
                  </a:lnTo>
                  <a:lnTo>
                    <a:pt x="4385" y="2996"/>
                  </a:lnTo>
                  <a:lnTo>
                    <a:pt x="4190" y="3386"/>
                  </a:lnTo>
                  <a:lnTo>
                    <a:pt x="4019" y="3678"/>
                  </a:lnTo>
                  <a:lnTo>
                    <a:pt x="3873" y="3922"/>
                  </a:lnTo>
                  <a:lnTo>
                    <a:pt x="3873" y="3922"/>
                  </a:lnTo>
                  <a:lnTo>
                    <a:pt x="3654" y="4141"/>
                  </a:lnTo>
                  <a:lnTo>
                    <a:pt x="3313" y="4482"/>
                  </a:lnTo>
                  <a:lnTo>
                    <a:pt x="2509" y="5237"/>
                  </a:lnTo>
                  <a:lnTo>
                    <a:pt x="1438" y="6211"/>
                  </a:lnTo>
                  <a:lnTo>
                    <a:pt x="1" y="6211"/>
                  </a:lnTo>
                </a:path>
              </a:pathLst>
            </a:custGeom>
            <a:noFill/>
            <a:ln w="19050" cap="rnd" cmpd="sng">
              <a:solidFill>
                <a:srgbClr val="0091E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91EA"/>
                </a:solidFill>
              </a:endParaRPr>
            </a:p>
          </p:txBody>
        </p:sp>
      </p:grpSp>
      <p:sp>
        <p:nvSpPr>
          <p:cNvPr id="20" name="Título 4"/>
          <p:cNvSpPr txBox="1">
            <a:spLocks/>
          </p:cNvSpPr>
          <p:nvPr/>
        </p:nvSpPr>
        <p:spPr>
          <a:xfrm>
            <a:off x="2222327" y="726206"/>
            <a:ext cx="4699346" cy="5506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800" b="1" i="0" u="none" strike="noStrike" cap="none" baseline="0">
                <a:solidFill>
                  <a:schemeClr val="accent1"/>
                </a:solidFill>
                <a:latin typeface="Helvetica" panose="020B0604020202020204" pitchFamily="34" charset="0"/>
                <a:ea typeface="Roboto Slab"/>
                <a:cs typeface="Helvetica" panose="020B0604020202020204" pitchFamily="34" charset="0"/>
                <a:sym typeface="Roboto Slab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 b="0" i="0" u="none" strike="noStrike" cap="non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 b="0" i="0" u="none" strike="noStrike" cap="non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 b="0" i="0" u="none" strike="noStrike" cap="non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 b="0" i="0" u="none" strike="noStrike" cap="non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 b="0" i="0" u="none" strike="noStrike" cap="non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 b="0" i="0" u="none" strike="noStrike" cap="non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 b="0" i="0" u="none" strike="noStrike" cap="non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 b="0" i="0" u="none" strike="noStrike" cap="non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pPr algn="ctr"/>
            <a:r>
              <a:rPr lang="es-UY" sz="2400" dirty="0" smtClean="0"/>
              <a:t>EL CAMBIO: </a:t>
            </a:r>
            <a:endParaRPr lang="es-UY" sz="2400" dirty="0"/>
          </a:p>
        </p:txBody>
      </p:sp>
    </p:spTree>
    <p:extLst>
      <p:ext uri="{BB962C8B-B14F-4D97-AF65-F5344CB8AC3E}">
        <p14:creationId xmlns:p14="http://schemas.microsoft.com/office/powerpoint/2010/main" val="2376292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s-UY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1. Planificación estrat</a:t>
            </a:r>
            <a:r>
              <a:rPr lang="es-UY" sz="2400" dirty="0" smtClean="0"/>
              <a:t>égica anual OSE</a:t>
            </a:r>
            <a:endParaRPr lang="es-UY" sz="24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Y" smtClean="0"/>
              <a:t>6</a:t>
            </a:fld>
            <a:endParaRPr lang="es-UY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l="56098" t="17344" r="36585" b="14363"/>
          <a:stretch/>
        </p:blipFill>
        <p:spPr>
          <a:xfrm>
            <a:off x="3737816" y="869411"/>
            <a:ext cx="669073" cy="3512634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1162642" y="987617"/>
            <a:ext cx="26003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b="1" dirty="0">
                <a:latin typeface="Helvetica" panose="020B0604020202020204" pitchFamily="34" charset="0"/>
                <a:cs typeface="Helvetica" panose="020B0604020202020204" pitchFamily="34" charset="0"/>
              </a:rPr>
              <a:t>MISIÓN, VISIÓN Y VALORES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1448778" y="1449283"/>
            <a:ext cx="22605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b="1" dirty="0"/>
              <a:t>TEMAS ESTRATÉGICOS</a:t>
            </a:r>
            <a:endParaRPr lang="es-UY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2516378" y="1931005"/>
            <a:ext cx="12121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b="1" dirty="0"/>
              <a:t>OBJETIVOS</a:t>
            </a:r>
            <a:endParaRPr lang="es-UY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2279167" y="2433188"/>
            <a:ext cx="14334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b="1" dirty="0"/>
              <a:t>INDICADORES</a:t>
            </a:r>
            <a:endParaRPr lang="es-UY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2814271" y="3028281"/>
            <a:ext cx="8130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b="1" dirty="0"/>
              <a:t>METAS</a:t>
            </a:r>
            <a:endParaRPr lang="es-UY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1340415" y="3469485"/>
            <a:ext cx="23807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b="1" dirty="0"/>
              <a:t>PLANES ESTRATÉGICOS</a:t>
            </a:r>
            <a:endParaRPr lang="es-UY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1734595" y="3995428"/>
            <a:ext cx="19720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b="1" dirty="0">
                <a:solidFill>
                  <a:srgbClr val="0070C0"/>
                </a:solidFill>
              </a:rPr>
              <a:t>PLANES DE ACCIÓN</a:t>
            </a:r>
            <a:endParaRPr lang="es-UY" b="1" dirty="0">
              <a:solidFill>
                <a:srgbClr val="0070C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4527009" y="896606"/>
            <a:ext cx="44260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/>
              <a:t>Se revisa la vigencia o no de la Misión, MISIÓN, VISIÓN Y VALORES Visión y Valores</a:t>
            </a:r>
            <a:endParaRPr lang="es-UY" sz="12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4527009" y="1378818"/>
            <a:ext cx="44260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/>
              <a:t>Grandes áreas de trabajo en las que la Alta Dirección debe poner foco para contribuir a la estrategia</a:t>
            </a:r>
            <a:endParaRPr lang="es-UY" sz="12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4527009" y="1861030"/>
            <a:ext cx="44260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/>
              <a:t>Logros a alcanzar, claros y precisos, mediante el desarrollo de acciones previstas. </a:t>
            </a:r>
            <a:endParaRPr lang="es-UY" sz="12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4558071" y="2384250"/>
            <a:ext cx="4363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/>
              <a:t>Criterios específicos para la medición y evaluación del cumplimiento de los objetivos. </a:t>
            </a:r>
            <a:endParaRPr lang="es-UY" sz="12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4558071" y="2916619"/>
            <a:ext cx="45859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/>
              <a:t>Nivel de desempeño a obtener en el indicador definido para el objetivo.</a:t>
            </a:r>
            <a:endParaRPr lang="es-UY" sz="12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8" name="CuadroTexto 17"/>
          <p:cNvSpPr txBox="1"/>
          <p:nvPr/>
        </p:nvSpPr>
        <p:spPr>
          <a:xfrm>
            <a:off x="4527009" y="3442126"/>
            <a:ext cx="457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/>
              <a:t>Acciones a desarrollar a mediano plazo para alcanzar los objetivos.</a:t>
            </a:r>
            <a:endParaRPr lang="es-UY" sz="12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9" name="CuadroTexto 18"/>
          <p:cNvSpPr txBox="1"/>
          <p:nvPr/>
        </p:nvSpPr>
        <p:spPr>
          <a:xfrm>
            <a:off x="4558071" y="3991134"/>
            <a:ext cx="457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/>
              <a:t>Acciones a desarrollar par alcanzar los objetivos.</a:t>
            </a:r>
            <a:endParaRPr lang="es-UY" sz="12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8594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s-UY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1. Planificación estrat</a:t>
            </a:r>
            <a:r>
              <a:rPr lang="es-UY" sz="2400" dirty="0" smtClean="0"/>
              <a:t>égica anual OSE</a:t>
            </a:r>
            <a:endParaRPr lang="es-UY" sz="24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Y" smtClean="0"/>
              <a:t>7</a:t>
            </a:fld>
            <a:endParaRPr lang="es-UY"/>
          </a:p>
        </p:txBody>
      </p:sp>
      <p:pic>
        <p:nvPicPr>
          <p:cNvPr id="20" name="Imagen 19"/>
          <p:cNvPicPr>
            <a:picLocks noChangeAspect="1"/>
          </p:cNvPicPr>
          <p:nvPr/>
        </p:nvPicPr>
        <p:blipFill rotWithShape="1">
          <a:blip r:embed="rId2"/>
          <a:srcRect l="42658" t="21603" r="19746" b="25963"/>
          <a:stretch/>
        </p:blipFill>
        <p:spPr>
          <a:xfrm>
            <a:off x="2060293" y="775504"/>
            <a:ext cx="4826643" cy="3786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5645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s-UY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1. Plan de Acción Mejora de Gestión 2023</a:t>
            </a:r>
            <a:endParaRPr lang="es-UY" sz="24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Y" smtClean="0"/>
              <a:t>8</a:t>
            </a:fld>
            <a:endParaRPr lang="es-UY"/>
          </a:p>
        </p:txBody>
      </p:sp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4480659"/>
              </p:ext>
            </p:extLst>
          </p:nvPr>
        </p:nvGraphicFramePr>
        <p:xfrm>
          <a:off x="347320" y="842732"/>
          <a:ext cx="8661509" cy="4077370"/>
        </p:xfrm>
        <a:graphic>
          <a:graphicData uri="http://schemas.openxmlformats.org/drawingml/2006/table">
            <a:tbl>
              <a:tblPr/>
              <a:tblGrid>
                <a:gridCol w="25844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88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5090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5582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3144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14668"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9pPr>
                    </a:lstStyle>
                    <a:p>
                      <a:pPr algn="ctr" fontAlgn="ctr"/>
                      <a:r>
                        <a:rPr lang="es-UY" sz="1100" b="1" i="0" u="none" strike="noStrike" dirty="0">
                          <a:solidFill>
                            <a:srgbClr val="2F75B5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Alcance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9pPr>
                    </a:lstStyle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Adaptar las funciones actuales de la PMO para aportar valor a los equipos de proyecto y a los interesados, proponer marcos de trabajo que maximicen la entrega de valor de los proyectos, incorporar métricas de valor a la organización, y definir entrenamiento para las partes interesadas del negocio sobre los nuevos paradigmas de agilidad.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14668"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9pPr>
                    </a:lstStyle>
                    <a:p>
                      <a:pPr algn="ctr" fontAlgn="ctr"/>
                      <a:r>
                        <a:rPr lang="es-UY" sz="1100" b="1" i="0" u="none" strike="noStrike">
                          <a:solidFill>
                            <a:srgbClr val="2F75B5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META del PLAN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9D08E"/>
                    </a:solidFill>
                  </a:tcPr>
                </a:tc>
                <a:tc gridSpan="4"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9pPr>
                    </a:lstStyle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Definir un modelo de trabajo que permita a la PMO enfocarse en la agilidad para gestionar los proyectos que la Alta Dirección defina.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3664"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9pPr>
                    </a:lstStyle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2F75B5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Plan Estratégico al que contribuye el Plan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9pPr>
                    </a:lstStyle>
                    <a:p>
                      <a:pPr algn="ctr" fontAlgn="ctr"/>
                      <a:r>
                        <a:rPr lang="es-UY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Plan Genérico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9pPr>
                    </a:lstStyle>
                    <a:p>
                      <a:pPr algn="ctr" fontAlgn="ctr"/>
                      <a:r>
                        <a:rPr lang="es-UY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PE_00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3664"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9pPr>
                    </a:lstStyle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2F75B5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Objetivo Estratégico al que contribuye el Plan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9pPr>
                    </a:lstStyle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N/A- Completar la celda siguiente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8892">
                <a:tc rowSpan="2"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9pPr>
                    </a:lstStyle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2F75B5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Objetivo Estratégico al que contribuye el Plan (solo se completa cuando la celda anterior es N/A)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9pPr>
                    </a:lstStyle>
                    <a:p>
                      <a:pPr algn="l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Mejorar la eficiencia de los Procesos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8892">
                <a:tc v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  <a:tc gridSpan="4"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9pPr>
                    </a:lstStyle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Avanzar en una cultura orientada al usuario basada en calidad y productividad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5594"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9pPr>
                    </a:lstStyle>
                    <a:p>
                      <a:pPr algn="ctr" fontAlgn="ctr"/>
                      <a:r>
                        <a:rPr lang="es-UY" sz="1100" b="1" i="0" u="none" strike="noStrike">
                          <a:solidFill>
                            <a:srgbClr val="2F75B5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Fecha Inicio del Plan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9pPr>
                    </a:lstStyle>
                    <a:p>
                      <a:pPr algn="r" fontAlgn="ctr"/>
                      <a:r>
                        <a:rPr lang="es-UY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01-04-23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9pPr>
                    </a:lstStyle>
                    <a:p>
                      <a:pPr algn="ctr" fontAlgn="ctr"/>
                      <a:r>
                        <a:rPr lang="es-UY" sz="1100" b="1" i="0" u="none" strike="noStrike">
                          <a:solidFill>
                            <a:srgbClr val="2F75B5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Fecha Final del Plan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9pPr>
                    </a:lstStyle>
                    <a:p>
                      <a:pPr algn="ctr" fontAlgn="ctr"/>
                      <a:r>
                        <a:rPr lang="es-UY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31-12-23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3664"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9pPr>
                    </a:lstStyle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2F75B5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% Peso Específico de contribución al Plan Estratégico seleccionado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9pPr>
                    </a:lstStyle>
                    <a:p>
                      <a:pPr algn="r" fontAlgn="ctr"/>
                      <a:r>
                        <a:rPr lang="es-UY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9pPr>
                    </a:lstStyle>
                    <a:p>
                      <a:pPr algn="ctr" fontAlgn="ctr"/>
                      <a:r>
                        <a:rPr lang="es-UY" sz="1100" b="1" i="0" u="none" strike="noStrike">
                          <a:solidFill>
                            <a:srgbClr val="2F75B5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Presupuesto Estimado (U$S)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9pPr>
                    </a:lstStyle>
                    <a:p>
                      <a:pPr algn="r" fontAlgn="ctr"/>
                      <a:r>
                        <a:rPr lang="es-UY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83664"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9pPr>
                    </a:lstStyle>
                    <a:p>
                      <a:pPr algn="ctr" fontAlgn="ctr"/>
                      <a:r>
                        <a:rPr lang="es-UY" sz="1100" b="1" i="0" u="none" strike="noStrike">
                          <a:solidFill>
                            <a:srgbClr val="2F75B5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Otras Gerencias/Áreas involucradas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9pPr>
                    </a:lstStyle>
                    <a:p>
                      <a:pPr algn="l" fontAlgn="ctr"/>
                      <a:r>
                        <a:rPr lang="es-UY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N/A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2800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s-UY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1. Plan de Acción MG 2023</a:t>
            </a:r>
            <a:endParaRPr lang="es-UY" sz="24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Y" smtClean="0"/>
              <a:t>9</a:t>
            </a:fld>
            <a:endParaRPr lang="es-UY"/>
          </a:p>
        </p:txBody>
      </p:sp>
      <p:graphicFrame>
        <p:nvGraphicFramePr>
          <p:cNvPr id="7" name="Tab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1687560"/>
              </p:ext>
            </p:extLst>
          </p:nvPr>
        </p:nvGraphicFramePr>
        <p:xfrm>
          <a:off x="550737" y="1176793"/>
          <a:ext cx="5452498" cy="2862470"/>
        </p:xfrm>
        <a:graphic>
          <a:graphicData uri="http://schemas.openxmlformats.org/drawingml/2006/table">
            <a:tbl>
              <a:tblPr/>
              <a:tblGrid>
                <a:gridCol w="30816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21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387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38539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s-UY" sz="1400" b="1" i="0" u="none" strike="noStrike" dirty="0">
                          <a:solidFill>
                            <a:srgbClr val="2F75B5"/>
                          </a:solidFill>
                          <a:effectLst/>
                          <a:latin typeface="Calibri" panose="020F0502020204030204" pitchFamily="34" charset="0"/>
                        </a:rPr>
                        <a:t>Actividades del Plan: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es-UY" sz="1400" b="1" i="0" u="none" strike="noStrike">
                        <a:solidFill>
                          <a:srgbClr val="2F75B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8539"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400" b="1" i="0" u="none" strike="noStrike" dirty="0">
                          <a:solidFill>
                            <a:srgbClr val="2F75B5"/>
                          </a:solidFill>
                          <a:effectLst/>
                          <a:latin typeface="Calibri" panose="020F0502020204030204" pitchFamily="34" charset="0"/>
                        </a:rPr>
                        <a:t>Actividad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UY" sz="1400" b="1" i="0" u="none" strike="noStrike">
                          <a:solidFill>
                            <a:srgbClr val="2F75B5"/>
                          </a:solidFill>
                          <a:effectLst/>
                          <a:latin typeface="Calibri" panose="020F0502020204030204" pitchFamily="34" charset="0"/>
                        </a:rPr>
                        <a:t>META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4157">
                <a:tc>
                  <a:txBody>
                    <a:bodyPr/>
                    <a:lstStyle/>
                    <a:p>
                      <a:pPr algn="l" fontAlgn="ctr"/>
                      <a:r>
                        <a:rPr lang="es-ES" sz="1400" b="1" i="0" u="none" strike="noStrike" dirty="0">
                          <a:solidFill>
                            <a:srgbClr val="2F75B5"/>
                          </a:solidFill>
                          <a:effectLst/>
                          <a:latin typeface="Calibri" panose="020F0502020204030204" pitchFamily="34" charset="0"/>
                        </a:rPr>
                        <a:t>Investigar </a:t>
                      </a:r>
                      <a:r>
                        <a:rPr lang="es-ES" sz="1400" b="1" i="0" u="none" strike="noStrike" dirty="0" err="1">
                          <a:solidFill>
                            <a:srgbClr val="2F75B5"/>
                          </a:solidFill>
                          <a:effectLst/>
                          <a:latin typeface="Calibri" panose="020F0502020204030204" pitchFamily="34" charset="0"/>
                        </a:rPr>
                        <a:t>PMOs</a:t>
                      </a:r>
                      <a:r>
                        <a:rPr lang="es-ES" sz="1400" b="1" i="0" u="none" strike="noStrike" dirty="0">
                          <a:solidFill>
                            <a:srgbClr val="2F75B5"/>
                          </a:solidFill>
                          <a:effectLst/>
                          <a:latin typeface="Calibri" panose="020F0502020204030204" pitchFamily="34" charset="0"/>
                        </a:rPr>
                        <a:t> ágiles junto a otras oficinas de gestión de proyectos del estado e identificar oportunidades de mejora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 31/07/2023 Informe de investigación elaborado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4157">
                <a:tc>
                  <a:txBody>
                    <a:bodyPr/>
                    <a:lstStyle/>
                    <a:p>
                      <a:pPr algn="l" fontAlgn="ctr"/>
                      <a:r>
                        <a:rPr lang="es-ES" sz="1400" b="1" i="0" u="none" strike="noStrike">
                          <a:solidFill>
                            <a:srgbClr val="2F75B5"/>
                          </a:solidFill>
                          <a:effectLst/>
                          <a:latin typeface="Calibri" panose="020F0502020204030204" pitchFamily="34" charset="0"/>
                        </a:rPr>
                        <a:t>Definir hoja de ruta para la implementación de las oportunidades de mejora priorizadas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Al 30/09/2023  Hoja de ruta definida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7078">
                <a:tc>
                  <a:txBody>
                    <a:bodyPr/>
                    <a:lstStyle/>
                    <a:p>
                      <a:pPr algn="l" fontAlgn="ctr"/>
                      <a:r>
                        <a:rPr lang="es-ES" sz="1400" b="1" i="0" u="none" strike="noStrike">
                          <a:solidFill>
                            <a:srgbClr val="2F75B5"/>
                          </a:solidFill>
                          <a:effectLst/>
                          <a:latin typeface="Calibri" panose="020F0502020204030204" pitchFamily="34" charset="0"/>
                        </a:rPr>
                        <a:t>Implementar las mejoras definidas en el corto plazo para la PMO ágil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31/12/2023 Acciones en el corto plazo implementadas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1482063"/>
              </p:ext>
            </p:extLst>
          </p:nvPr>
        </p:nvGraphicFramePr>
        <p:xfrm>
          <a:off x="6363373" y="1877832"/>
          <a:ext cx="2129648" cy="545618"/>
        </p:xfrm>
        <a:graphic>
          <a:graphicData uri="http://schemas.openxmlformats.org/drawingml/2006/table">
            <a:tbl>
              <a:tblPr/>
              <a:tblGrid>
                <a:gridCol w="104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40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2809"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100" b="1" i="0" u="none" strike="noStrike" dirty="0">
                          <a:solidFill>
                            <a:srgbClr val="2F75B5"/>
                          </a:solidFill>
                          <a:effectLst/>
                          <a:latin typeface="Calibri" panose="020F0502020204030204" pitchFamily="34" charset="0"/>
                        </a:rPr>
                        <a:t>2º trimestre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UY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2809"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100" b="1" i="0" u="none" strike="noStrike">
                          <a:solidFill>
                            <a:srgbClr val="2F75B5"/>
                          </a:solidFill>
                          <a:effectLst/>
                          <a:latin typeface="Calibri" panose="020F0502020204030204" pitchFamily="34" charset="0"/>
                        </a:rPr>
                        <a:t>3º trimestre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UY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9509607"/>
              </p:ext>
            </p:extLst>
          </p:nvPr>
        </p:nvGraphicFramePr>
        <p:xfrm>
          <a:off x="6344200" y="2987495"/>
          <a:ext cx="2148820" cy="248685"/>
        </p:xfrm>
        <a:graphic>
          <a:graphicData uri="http://schemas.openxmlformats.org/drawingml/2006/table">
            <a:tbl>
              <a:tblPr/>
              <a:tblGrid>
                <a:gridCol w="10550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937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48685"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100" b="1" i="0" u="none" strike="noStrike" dirty="0">
                          <a:solidFill>
                            <a:srgbClr val="2F75B5"/>
                          </a:solidFill>
                          <a:effectLst/>
                          <a:latin typeface="Calibri" panose="020F0502020204030204" pitchFamily="34" charset="0"/>
                        </a:rPr>
                        <a:t>3º trimestre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UY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8" name="Tab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3939430"/>
              </p:ext>
            </p:extLst>
          </p:nvPr>
        </p:nvGraphicFramePr>
        <p:xfrm>
          <a:off x="6344200" y="3671307"/>
          <a:ext cx="2148820" cy="248685"/>
        </p:xfrm>
        <a:graphic>
          <a:graphicData uri="http://schemas.openxmlformats.org/drawingml/2006/table">
            <a:tbl>
              <a:tblPr/>
              <a:tblGrid>
                <a:gridCol w="10550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937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48685"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100" b="1" i="0" u="none" strike="noStrike" dirty="0" smtClean="0">
                          <a:solidFill>
                            <a:srgbClr val="2F75B5"/>
                          </a:solidFill>
                          <a:effectLst/>
                          <a:latin typeface="Calibri" panose="020F0502020204030204" pitchFamily="34" charset="0"/>
                        </a:rPr>
                        <a:t>4º </a:t>
                      </a:r>
                      <a:r>
                        <a:rPr lang="es-UY" sz="1100" b="1" i="0" u="none" strike="noStrike" dirty="0">
                          <a:solidFill>
                            <a:srgbClr val="2F75B5"/>
                          </a:solidFill>
                          <a:effectLst/>
                          <a:latin typeface="Calibri" panose="020F0502020204030204" pitchFamily="34" charset="0"/>
                        </a:rPr>
                        <a:t>trimestre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UY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9895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delia template">
  <a:themeElements>
    <a:clrScheme name="Custom 347">
      <a:dk1>
        <a:srgbClr val="263238"/>
      </a:dk1>
      <a:lt1>
        <a:srgbClr val="FFFFFF"/>
      </a:lt1>
      <a:dk2>
        <a:srgbClr val="607D8B"/>
      </a:dk2>
      <a:lt2>
        <a:srgbClr val="ECEFF1"/>
      </a:lt2>
      <a:accent1>
        <a:srgbClr val="0091EA"/>
      </a:accent1>
      <a:accent2>
        <a:srgbClr val="0053A3"/>
      </a:accent2>
      <a:accent3>
        <a:srgbClr val="607D8B"/>
      </a:accent3>
      <a:accent4>
        <a:srgbClr val="CFD8DC"/>
      </a:accent4>
      <a:accent5>
        <a:srgbClr val="ECEFF1"/>
      </a:accent5>
      <a:accent6>
        <a:srgbClr val="ACDBF8"/>
      </a:accent6>
      <a:hlink>
        <a:srgbClr val="0091EA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548</TotalTime>
  <Words>2165</Words>
  <Application>Microsoft Office PowerPoint</Application>
  <PresentationFormat>Presentación en pantalla (16:9)</PresentationFormat>
  <Paragraphs>464</Paragraphs>
  <Slides>35</Slides>
  <Notes>9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35</vt:i4>
      </vt:variant>
    </vt:vector>
  </HeadingPairs>
  <TitlesOfParts>
    <vt:vector size="43" baseType="lpstr">
      <vt:lpstr>Arial Narrow</vt:lpstr>
      <vt:lpstr>Helvetica</vt:lpstr>
      <vt:lpstr>Arial</vt:lpstr>
      <vt:lpstr>Roboto Slab</vt:lpstr>
      <vt:lpstr>Source Sans Pro</vt:lpstr>
      <vt:lpstr>Calibri</vt:lpstr>
      <vt:lpstr>Wingdings</vt:lpstr>
      <vt:lpstr>Cordelia template</vt:lpstr>
      <vt:lpstr>Enfoque ágil en la  Sub Gerencia de  Mejora de Gestión de OSE</vt:lpstr>
      <vt:lpstr>Presentación de PowerPoint</vt:lpstr>
      <vt:lpstr>Temas</vt:lpstr>
      <vt:lpstr>Plan de Acción Mejora de Gestión 2023</vt:lpstr>
      <vt:lpstr>1. Plan de Acción Mejora de Gestión 2023</vt:lpstr>
      <vt:lpstr>1. Planificación estratégica anual OSE</vt:lpstr>
      <vt:lpstr>1. Planificación estratégica anual OSE</vt:lpstr>
      <vt:lpstr>1. Plan de Acción Mejora de Gestión 2023</vt:lpstr>
      <vt:lpstr>1. Plan de Acción MG 2023</vt:lpstr>
      <vt:lpstr>Metodología de trabajo</vt:lpstr>
      <vt:lpstr>Esquema metodología</vt:lpstr>
      <vt:lpstr>Presentación de PowerPoint</vt:lpstr>
      <vt:lpstr>2.1 Modelo Compromiso con la Gestión Pública </vt:lpstr>
      <vt:lpstr>2.1 Modelo Compromiso con la Gestión Pública </vt:lpstr>
      <vt:lpstr>2.1 Misión y Visión Mejora de Gestión </vt:lpstr>
      <vt:lpstr>2.1 Mapa de Procesos Mejora de Gestión </vt:lpstr>
      <vt:lpstr>Presentación de PowerPoint</vt:lpstr>
      <vt:lpstr>2.2. Comunidad de PMOs del Estado</vt:lpstr>
      <vt:lpstr>2.2 Manifiesto ágil</vt:lpstr>
      <vt:lpstr>Presentación de PowerPoint</vt:lpstr>
      <vt:lpstr>Mejorar es solucionar problemas y aprovechar oportunidades  Mejorar requiere planificar y actuar conforme a ello  </vt:lpstr>
      <vt:lpstr>Presentación de PowerPoint</vt:lpstr>
      <vt:lpstr>Factores internos: </vt:lpstr>
      <vt:lpstr>Factores externos: </vt:lpstr>
      <vt:lpstr>Presentación de PowerPoint</vt:lpstr>
      <vt:lpstr>Presentación de PowerPoint</vt:lpstr>
      <vt:lpstr>Presentación de PowerPoint</vt:lpstr>
      <vt:lpstr>2.3 Factores con más hallazgos en FODA</vt:lpstr>
      <vt:lpstr>2.4 Estrategias – Áreas principales de trabajo</vt:lpstr>
      <vt:lpstr>2.4 Herramienta de priorización</vt:lpstr>
      <vt:lpstr>2.4 Herramienta de priorización</vt:lpstr>
      <vt:lpstr>Próximos pasos</vt:lpstr>
      <vt:lpstr>3. Próximos pasos</vt:lpstr>
      <vt:lpstr>Muchas gracias</vt:lpstr>
      <vt:lpstr>Dinámica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your presentation title</dc:title>
  <dc:creator>Daniela Sande</dc:creator>
  <cp:lastModifiedBy>Daniel Mato</cp:lastModifiedBy>
  <cp:revision>68</cp:revision>
  <dcterms:modified xsi:type="dcterms:W3CDTF">2023-09-28T13:52:18Z</dcterms:modified>
</cp:coreProperties>
</file>